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646" r:id="rId4"/>
  </p:sldMasterIdLst>
  <p:notesMasterIdLst>
    <p:notesMasterId r:id="rId42"/>
  </p:notesMasterIdLst>
  <p:handoutMasterIdLst>
    <p:handoutMasterId r:id="rId43"/>
  </p:handoutMasterIdLst>
  <p:sldIdLst>
    <p:sldId id="288" r:id="rId5"/>
    <p:sldId id="302" r:id="rId6"/>
    <p:sldId id="289" r:id="rId7"/>
    <p:sldId id="291" r:id="rId8"/>
    <p:sldId id="309" r:id="rId9"/>
    <p:sldId id="4487" r:id="rId10"/>
    <p:sldId id="4489" r:id="rId11"/>
    <p:sldId id="290" r:id="rId12"/>
    <p:sldId id="294" r:id="rId13"/>
    <p:sldId id="297" r:id="rId14"/>
    <p:sldId id="299" r:id="rId15"/>
    <p:sldId id="4497" r:id="rId16"/>
    <p:sldId id="4490" r:id="rId17"/>
    <p:sldId id="4501" r:id="rId18"/>
    <p:sldId id="310" r:id="rId19"/>
    <p:sldId id="4484" r:id="rId20"/>
    <p:sldId id="316" r:id="rId21"/>
    <p:sldId id="317" r:id="rId22"/>
    <p:sldId id="4486" r:id="rId23"/>
    <p:sldId id="301" r:id="rId24"/>
    <p:sldId id="4488" r:id="rId25"/>
    <p:sldId id="311" r:id="rId26"/>
    <p:sldId id="312" r:id="rId27"/>
    <p:sldId id="313" r:id="rId28"/>
    <p:sldId id="315" r:id="rId29"/>
    <p:sldId id="314" r:id="rId30"/>
    <p:sldId id="4491" r:id="rId31"/>
    <p:sldId id="4496" r:id="rId32"/>
    <p:sldId id="4495" r:id="rId33"/>
    <p:sldId id="4492" r:id="rId34"/>
    <p:sldId id="308" r:id="rId35"/>
    <p:sldId id="4499" r:id="rId36"/>
    <p:sldId id="4493" r:id="rId37"/>
    <p:sldId id="4498" r:id="rId38"/>
    <p:sldId id="4500" r:id="rId39"/>
    <p:sldId id="4494" r:id="rId40"/>
    <p:sldId id="306" r:id="rId41"/>
  </p:sldIdLst>
  <p:sldSz cx="12436475" cy="6994525"/>
  <p:notesSz cx="7010400" cy="92964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928" userDrawn="1">
          <p15:clr>
            <a:srgbClr val="A4A3A4"/>
          </p15:clr>
        </p15:guide>
        <p15:guide id="2" pos="2208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7" name="Jasper Hedegaard Bojsen" initials="JHB" lastIdx="2" clrIdx="7">
    <p:extLst>
      <p:ext uri="{19B8F6BF-5375-455C-9EA6-DF929625EA0E}">
        <p15:presenceInfo xmlns:p15="http://schemas.microsoft.com/office/powerpoint/2012/main" userId="S::jasperhb@microsoft.com::e917db92-6445-433e-ac97-2eab88ce737d" providerId="AD"/>
      </p:ext>
    </p:extLst>
  </p:cmAuthor>
  <p:cmAuthor id="1" name="Mary Feil-Jacobs" initials="MFJ" lastIdx="43" clrIdx="1"/>
  <p:cmAuthor id="8" name="Gordon Macdonald" initials="GM" lastIdx="10" clrIdx="8">
    <p:extLst>
      <p:ext uri="{19B8F6BF-5375-455C-9EA6-DF929625EA0E}">
        <p15:presenceInfo xmlns:p15="http://schemas.microsoft.com/office/powerpoint/2012/main" userId="419a06e8ae266e15" providerId="Windows Live"/>
      </p:ext>
    </p:extLst>
  </p:cmAuthor>
  <p:cmAuthor id="2" name="Monica Lueder" initials="ML" lastIdx="22" clrIdx="2"/>
  <p:cmAuthor id="3" name="Mary Feil-Jacobs" initials="MF" lastIdx="22" clrIdx="3"/>
  <p:cmAuthor id="4" name="Angela Powell" initials="AP" lastIdx="9" clrIdx="4">
    <p:extLst>
      <p:ext uri="{19B8F6BF-5375-455C-9EA6-DF929625EA0E}">
        <p15:presenceInfo xmlns:p15="http://schemas.microsoft.com/office/powerpoint/2012/main" userId="cf7d67635d593fc2" providerId="Windows Live"/>
      </p:ext>
    </p:extLst>
  </p:cmAuthor>
  <p:cmAuthor id="5" name="Andrew Cook" initials="AC" lastIdx="7" clrIdx="5">
    <p:extLst>
      <p:ext uri="{19B8F6BF-5375-455C-9EA6-DF929625EA0E}">
        <p15:presenceInfo xmlns:p15="http://schemas.microsoft.com/office/powerpoint/2012/main" userId="S-1-5-21-2127521184-1604012920-1887927527-2644137" providerId="AD"/>
      </p:ext>
    </p:extLst>
  </p:cmAuthor>
  <p:cmAuthor id="6" name="Olga Masek" initials="OM" lastIdx="13" clrIdx="6">
    <p:extLst>
      <p:ext uri="{19B8F6BF-5375-455C-9EA6-DF929625EA0E}">
        <p15:presenceInfo xmlns:p15="http://schemas.microsoft.com/office/powerpoint/2012/main" userId="S-1-5-21-2127521184-1604012920-1887927527-1660900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FF5FB"/>
    <a:srgbClr val="EFF7FF"/>
    <a:srgbClr val="D5EAFF"/>
    <a:srgbClr val="C1E0FF"/>
    <a:srgbClr val="FFFAEB"/>
    <a:srgbClr val="2B4D89"/>
    <a:srgbClr val="254275"/>
    <a:srgbClr val="052A67"/>
    <a:srgbClr val="0846AC"/>
    <a:srgbClr val="0A5ADC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7997" autoAdjust="0"/>
    <p:restoredTop sz="91709" autoAdjust="0"/>
  </p:normalViewPr>
  <p:slideViewPr>
    <p:cSldViewPr snapToGrid="0">
      <p:cViewPr varScale="1">
        <p:scale>
          <a:sx n="75" d="100"/>
          <a:sy n="75" d="100"/>
        </p:scale>
        <p:origin x="48" y="48"/>
      </p:cViewPr>
      <p:guideLst/>
    </p:cSldViewPr>
  </p:slideViewPr>
  <p:outlineViewPr>
    <p:cViewPr>
      <p:scale>
        <a:sx n="33" d="100"/>
        <a:sy n="33" d="100"/>
      </p:scale>
      <p:origin x="0" y="-1533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61" d="100"/>
          <a:sy n="61" d="100"/>
        </p:scale>
        <p:origin x="3139" y="72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notesMaster" Target="notesMasters/notesMaster1.xml"/><Relationship Id="rId47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handoutMaster" Target="handoutMasters/handoutMaster1.xml"/><Relationship Id="rId48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7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r>
              <a:rPr lang="en-US" dirty="0">
                <a:latin typeface="Segoe UI" pitchFamily="34" charset="0"/>
              </a:rPr>
              <a:t>Power BI Dev Camp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r>
              <a:rPr lang="en-US" dirty="0">
                <a:latin typeface="Segoe UI" pitchFamily="34" charset="0"/>
              </a:rPr>
              <a:t>8/27/2020</a:t>
            </a: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831580"/>
            <a:ext cx="6052312" cy="361897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marL="582359" indent="0" algn="l">
              <a:defRPr sz="1200"/>
            </a:lvl1pPr>
          </a:lstStyle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CE60099-03E7-4FA1-8A7F-E6E6CFB0F855}" type="datetime8">
              <a:rPr lang="en-US" smtClean="0"/>
              <a:t>5/20/2021 12:07 PM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6040627" y="8829967"/>
            <a:ext cx="96815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1698A6-EF13-4110-8F6E-E3761629EDC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5215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B67F005-E0F2-4D27-84A5-B8FCD94585E1}"/>
              </a:ext>
            </a:extLst>
          </p:cNvPr>
          <p:cNvSpPr/>
          <p:nvPr userDrawn="1"/>
        </p:nvSpPr>
        <p:spPr bwMode="auto">
          <a:xfrm>
            <a:off x="0" y="0"/>
            <a:ext cx="12436475" cy="876300"/>
          </a:xfrm>
          <a:prstGeom prst="rect">
            <a:avLst/>
          </a:prstGeom>
          <a:gradFill flip="none" rotWithShape="1">
            <a:gsLst>
              <a:gs pos="0">
                <a:srgbClr val="254275"/>
              </a:gs>
              <a:gs pos="44000">
                <a:srgbClr val="2B4D89"/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1C8B02FA-354D-43D3-8580-ADA122EBA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>
            <a:lvl1pPr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C77C8461-B493-4219-963C-CB09253890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1613" y="1227439"/>
            <a:ext cx="11624185" cy="19128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403225" indent="-403225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2800"/>
            </a:lvl1pPr>
            <a:lvl2pPr marL="744538" indent="-3492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400"/>
            </a:lvl2pPr>
            <a:lvl3pPr marL="395288" indent="0">
              <a:lnSpc>
                <a:spcPts val="2400"/>
              </a:lnSpc>
              <a:buNone/>
              <a:defRPr sz="1800" b="1">
                <a:solidFill>
                  <a:srgbClr val="002060"/>
                </a:solidFill>
                <a:latin typeface="Lucida Console" panose="020B0609040504020204" pitchFamily="49" charset="0"/>
              </a:defRPr>
            </a:lvl3pPr>
            <a:lvl4pPr marL="519113" indent="0"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931863" indent="-412750"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5568033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B67F005-E0F2-4D27-84A5-B8FCD94585E1}"/>
              </a:ext>
            </a:extLst>
          </p:cNvPr>
          <p:cNvSpPr/>
          <p:nvPr userDrawn="1"/>
        </p:nvSpPr>
        <p:spPr bwMode="auto">
          <a:xfrm>
            <a:off x="0" y="0"/>
            <a:ext cx="12436475" cy="876300"/>
          </a:xfrm>
          <a:prstGeom prst="rect">
            <a:avLst/>
          </a:prstGeom>
          <a:gradFill flip="none" rotWithShape="1">
            <a:gsLst>
              <a:gs pos="0">
                <a:srgbClr val="254275"/>
              </a:gs>
              <a:gs pos="44000">
                <a:srgbClr val="2B4D89"/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1C8B02FA-354D-43D3-8580-ADA122EBA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>
            <a:lvl1pPr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C77C8461-B493-4219-963C-CB09253890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1613" y="1227439"/>
            <a:ext cx="11624185" cy="20667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403225" indent="-403225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800"/>
            </a:lvl1pPr>
            <a:lvl2pPr marL="744538" indent="-3492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400"/>
            </a:lvl2pPr>
            <a:lvl3pPr marL="395288" indent="0">
              <a:lnSpc>
                <a:spcPts val="2400"/>
              </a:lnSpc>
              <a:buNone/>
              <a:defRPr sz="1800" b="1">
                <a:solidFill>
                  <a:srgbClr val="002060"/>
                </a:solidFill>
                <a:latin typeface="Lucida Console" panose="020B0609040504020204" pitchFamily="49" charset="0"/>
              </a:defRPr>
            </a:lvl3pPr>
            <a:lvl4pPr marL="519113" indent="0"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931863" indent="-412750"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661149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mall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B67F005-E0F2-4D27-84A5-B8FCD94585E1}"/>
              </a:ext>
            </a:extLst>
          </p:cNvPr>
          <p:cNvSpPr/>
          <p:nvPr userDrawn="1"/>
        </p:nvSpPr>
        <p:spPr bwMode="auto">
          <a:xfrm>
            <a:off x="0" y="0"/>
            <a:ext cx="12436475" cy="876300"/>
          </a:xfrm>
          <a:prstGeom prst="rect">
            <a:avLst/>
          </a:prstGeom>
          <a:gradFill flip="none" rotWithShape="1">
            <a:gsLst>
              <a:gs pos="0">
                <a:srgbClr val="254275"/>
              </a:gs>
              <a:gs pos="44000">
                <a:srgbClr val="2B4D89"/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1C8B02FA-354D-43D3-8580-ADA122EBA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>
            <a:lvl1pPr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C77C8461-B493-4219-963C-CB09253890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1613" y="1227439"/>
            <a:ext cx="11624185" cy="17897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403225" indent="-403225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2400"/>
            </a:lvl1pPr>
            <a:lvl2pPr marL="744538" indent="-3492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/>
            </a:lvl2pPr>
            <a:lvl3pPr marL="395288" indent="0">
              <a:lnSpc>
                <a:spcPts val="2400"/>
              </a:lnSpc>
              <a:buNone/>
              <a:defRPr sz="1800" b="1">
                <a:solidFill>
                  <a:srgbClr val="002060"/>
                </a:solidFill>
                <a:latin typeface="Lucida Console" panose="020B0609040504020204" pitchFamily="49" charset="0"/>
              </a:defRPr>
            </a:lvl3pPr>
            <a:lvl4pPr marL="519113" indent="0"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931863" indent="-412750"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5473192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B67F005-E0F2-4D27-84A5-B8FCD94585E1}"/>
              </a:ext>
            </a:extLst>
          </p:cNvPr>
          <p:cNvSpPr/>
          <p:nvPr userDrawn="1"/>
        </p:nvSpPr>
        <p:spPr bwMode="auto">
          <a:xfrm>
            <a:off x="0" y="0"/>
            <a:ext cx="12436475" cy="876300"/>
          </a:xfrm>
          <a:prstGeom prst="rect">
            <a:avLst/>
          </a:prstGeom>
          <a:gradFill flip="none" rotWithShape="1">
            <a:gsLst>
              <a:gs pos="0">
                <a:srgbClr val="254275"/>
              </a:gs>
              <a:gs pos="44000">
                <a:srgbClr val="2B4D89"/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1C8B02FA-354D-43D3-8580-ADA122EBA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>
            <a:lvl1pPr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3075382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15368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B37E84B-D5D7-49D5-AE92-B742D5D241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008" y="372394"/>
            <a:ext cx="10726460" cy="13519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FDAB0D-1FFE-4DB4-B9FE-4448D31B94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5008" y="1861968"/>
            <a:ext cx="10726460" cy="44379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B79624F0-B071-4E67-BB62-3B35A9FD391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49"/>
          <a:stretch/>
        </p:blipFill>
        <p:spPr>
          <a:xfrm>
            <a:off x="12539569" y="0"/>
            <a:ext cx="682920" cy="699452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CED6AC9-9774-4F8C-AB5E-41262BF4D2C4}"/>
              </a:ext>
            </a:extLst>
          </p:cNvPr>
          <p:cNvSpPr/>
          <p:nvPr userDrawn="1"/>
        </p:nvSpPr>
        <p:spPr>
          <a:xfrm>
            <a:off x="1" y="1"/>
            <a:ext cx="12436474" cy="699452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38100">
                <a:solidFill>
                  <a:schemeClr val="tx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1125004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62" r:id="rId1"/>
    <p:sldLayoutId id="2147484659" r:id="rId2"/>
    <p:sldLayoutId id="2147484660" r:id="rId3"/>
    <p:sldLayoutId id="2147484661" r:id="rId4"/>
    <p:sldLayoutId id="2147484658" r:id="rId5"/>
  </p:sldLayoutIdLst>
  <p:transition>
    <p:fade/>
  </p:transition>
  <p:hf sldNum="0" hdr="0" dt="0"/>
  <p:txStyles>
    <p:titleStyle>
      <a:lvl1pPr algn="l" defTabSz="932597" rtl="0" eaLnBrk="1" latinLnBrk="0" hangingPunct="1">
        <a:lnSpc>
          <a:spcPct val="90000"/>
        </a:lnSpc>
        <a:spcBef>
          <a:spcPct val="0"/>
        </a:spcBef>
        <a:buNone/>
        <a:defRPr sz="448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33149" indent="-233149" algn="l" defTabSz="932597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•"/>
        <a:defRPr sz="2856" kern="1200">
          <a:solidFill>
            <a:schemeClr val="tx1"/>
          </a:solidFill>
          <a:latin typeface="+mn-lt"/>
          <a:ea typeface="+mn-ea"/>
          <a:cs typeface="+mn-cs"/>
        </a:defRPr>
      </a:lvl1pPr>
      <a:lvl2pPr marL="699447" indent="-233149" algn="l" defTabSz="932597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•"/>
        <a:defRPr sz="2448" kern="1200">
          <a:solidFill>
            <a:schemeClr val="tx1"/>
          </a:solidFill>
          <a:latin typeface="+mn-lt"/>
          <a:ea typeface="+mn-ea"/>
          <a:cs typeface="+mn-cs"/>
        </a:defRPr>
      </a:lvl2pPr>
      <a:lvl3pPr marL="1165746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3pPr>
      <a:lvl4pPr marL="1632044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4pPr>
      <a:lvl5pPr marL="2098342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5pPr>
      <a:lvl6pPr marL="2564641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6pPr>
      <a:lvl7pPr marL="3030939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7pPr>
      <a:lvl8pPr marL="3497237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8pPr>
      <a:lvl9pPr marL="3963535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1pPr>
      <a:lvl2pPr marL="466298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2pPr>
      <a:lvl3pPr marL="932597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3pPr>
      <a:lvl4pPr marL="1398895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4pPr>
      <a:lvl5pPr marL="1865193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5pPr>
      <a:lvl6pPr marL="2331491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6pPr>
      <a:lvl7pPr marL="2797790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7pPr>
      <a:lvl8pPr marL="3264088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8pPr>
      <a:lvl9pPr marL="3730386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github.com/otykier/TabularEditor/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hyperlink" Target="https://multilanguagereportdemo.azurewebsites.net/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github.com/PowerBiDevCamp/Multilanguage-Reports" TargetMode="Externa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87F1315A-5DE4-469D-807D-4D565927F51C}"/>
              </a:ext>
            </a:extLst>
          </p:cNvPr>
          <p:cNvSpPr/>
          <p:nvPr/>
        </p:nvSpPr>
        <p:spPr>
          <a:xfrm>
            <a:off x="0" y="0"/>
            <a:ext cx="12436475" cy="1938993"/>
          </a:xfrm>
          <a:prstGeom prst="rect">
            <a:avLst/>
          </a:prstGeom>
          <a:gradFill>
            <a:gsLst>
              <a:gs pos="11000">
                <a:schemeClr val="accent5">
                  <a:lumMod val="50000"/>
                </a:schemeClr>
              </a:gs>
              <a:gs pos="48000">
                <a:srgbClr val="317CC1"/>
              </a:gs>
              <a:gs pos="75000">
                <a:srgbClr val="002060"/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7D8AE04-607C-42E0-A136-6A6396EF3D97}"/>
              </a:ext>
            </a:extLst>
          </p:cNvPr>
          <p:cNvSpPr txBox="1"/>
          <p:nvPr/>
        </p:nvSpPr>
        <p:spPr>
          <a:xfrm>
            <a:off x="9588530" y="455422"/>
            <a:ext cx="2307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PBICAT</a:t>
            </a: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5EAF339E-C6DA-4041-96DA-1B2FA1A4635F}"/>
              </a:ext>
            </a:extLst>
          </p:cNvPr>
          <p:cNvSpPr/>
          <p:nvPr/>
        </p:nvSpPr>
        <p:spPr>
          <a:xfrm>
            <a:off x="8682649" y="585963"/>
            <a:ext cx="853331" cy="689800"/>
          </a:xfrm>
          <a:custGeom>
            <a:avLst/>
            <a:gdLst>
              <a:gd name="connsiteX0" fmla="*/ 2281772 w 3943350"/>
              <a:gd name="connsiteY0" fmla="*/ 1487438 h 3423841"/>
              <a:gd name="connsiteX1" fmla="*/ 2449412 w 3943350"/>
              <a:gd name="connsiteY1" fmla="*/ 1651267 h 3423841"/>
              <a:gd name="connsiteX2" fmla="*/ 2448040 w 3943350"/>
              <a:gd name="connsiteY2" fmla="*/ 1657911 h 3423841"/>
              <a:gd name="connsiteX3" fmla="*/ 2449412 w 3943350"/>
              <a:gd name="connsiteY3" fmla="*/ 1657911 h 3423841"/>
              <a:gd name="connsiteX4" fmla="*/ 2449412 w 3943350"/>
              <a:gd name="connsiteY4" fmla="*/ 2593332 h 3423841"/>
              <a:gd name="connsiteX5" fmla="*/ 2449412 w 3943350"/>
              <a:gd name="connsiteY5" fmla="*/ 2605332 h 3423841"/>
              <a:gd name="connsiteX6" fmla="*/ 2446933 w 3943350"/>
              <a:gd name="connsiteY6" fmla="*/ 2605332 h 3423841"/>
              <a:gd name="connsiteX7" fmla="*/ 2436238 w 3943350"/>
              <a:gd name="connsiteY7" fmla="*/ 2657102 h 3423841"/>
              <a:gd name="connsiteX8" fmla="*/ 2281772 w 3943350"/>
              <a:gd name="connsiteY8" fmla="*/ 2757161 h 3423841"/>
              <a:gd name="connsiteX9" fmla="*/ 2127306 w 3943350"/>
              <a:gd name="connsiteY9" fmla="*/ 2657102 h 3423841"/>
              <a:gd name="connsiteX10" fmla="*/ 2116611 w 3943350"/>
              <a:gd name="connsiteY10" fmla="*/ 2605332 h 3423841"/>
              <a:gd name="connsiteX11" fmla="*/ 2114132 w 3943350"/>
              <a:gd name="connsiteY11" fmla="*/ 2605332 h 3423841"/>
              <a:gd name="connsiteX12" fmla="*/ 2114132 w 3943350"/>
              <a:gd name="connsiteY12" fmla="*/ 2593332 h 3423841"/>
              <a:gd name="connsiteX13" fmla="*/ 2114132 w 3943350"/>
              <a:gd name="connsiteY13" fmla="*/ 1657911 h 3423841"/>
              <a:gd name="connsiteX14" fmla="*/ 2115505 w 3943350"/>
              <a:gd name="connsiteY14" fmla="*/ 1657911 h 3423841"/>
              <a:gd name="connsiteX15" fmla="*/ 2114132 w 3943350"/>
              <a:gd name="connsiteY15" fmla="*/ 1651267 h 3423841"/>
              <a:gd name="connsiteX16" fmla="*/ 2281772 w 3943350"/>
              <a:gd name="connsiteY16" fmla="*/ 1487438 h 3423841"/>
              <a:gd name="connsiteX17" fmla="*/ 2900209 w 3943350"/>
              <a:gd name="connsiteY17" fmla="*/ 699485 h 3423841"/>
              <a:gd name="connsiteX18" fmla="*/ 3067849 w 3943350"/>
              <a:gd name="connsiteY18" fmla="*/ 863314 h 3423841"/>
              <a:gd name="connsiteX19" fmla="*/ 3066362 w 3943350"/>
              <a:gd name="connsiteY19" fmla="*/ 870511 h 3423841"/>
              <a:gd name="connsiteX20" fmla="*/ 3067849 w 3943350"/>
              <a:gd name="connsiteY20" fmla="*/ 870511 h 3423841"/>
              <a:gd name="connsiteX21" fmla="*/ 3067849 w 3943350"/>
              <a:gd name="connsiteY21" fmla="*/ 2605332 h 3423841"/>
              <a:gd name="connsiteX22" fmla="*/ 2900209 w 3943350"/>
              <a:gd name="connsiteY22" fmla="*/ 2769161 h 3423841"/>
              <a:gd name="connsiteX23" fmla="*/ 2732569 w 3943350"/>
              <a:gd name="connsiteY23" fmla="*/ 2605332 h 3423841"/>
              <a:gd name="connsiteX24" fmla="*/ 2732569 w 3943350"/>
              <a:gd name="connsiteY24" fmla="*/ 870511 h 3423841"/>
              <a:gd name="connsiteX25" fmla="*/ 2734056 w 3943350"/>
              <a:gd name="connsiteY25" fmla="*/ 870511 h 3423841"/>
              <a:gd name="connsiteX26" fmla="*/ 2732569 w 3943350"/>
              <a:gd name="connsiteY26" fmla="*/ 863314 h 3423841"/>
              <a:gd name="connsiteX27" fmla="*/ 2900209 w 3943350"/>
              <a:gd name="connsiteY27" fmla="*/ 699485 h 3423841"/>
              <a:gd name="connsiteX28" fmla="*/ 493682 w 3943350"/>
              <a:gd name="connsiteY28" fmla="*/ 0 h 3423841"/>
              <a:gd name="connsiteX29" fmla="*/ 3449668 w 3943350"/>
              <a:gd name="connsiteY29" fmla="*/ 0 h 3423841"/>
              <a:gd name="connsiteX30" fmla="*/ 3943350 w 3943350"/>
              <a:gd name="connsiteY30" fmla="*/ 493682 h 3423841"/>
              <a:gd name="connsiteX31" fmla="*/ 3943350 w 3943350"/>
              <a:gd name="connsiteY31" fmla="*/ 2011172 h 3423841"/>
              <a:gd name="connsiteX32" fmla="*/ 3449668 w 3943350"/>
              <a:gd name="connsiteY32" fmla="*/ 2504854 h 3423841"/>
              <a:gd name="connsiteX33" fmla="*/ 3318913 w 3943350"/>
              <a:gd name="connsiteY33" fmla="*/ 2504854 h 3423841"/>
              <a:gd name="connsiteX34" fmla="*/ 3318913 w 3943350"/>
              <a:gd name="connsiteY34" fmla="*/ 2179617 h 3423841"/>
              <a:gd name="connsiteX35" fmla="*/ 3397068 w 3943350"/>
              <a:gd name="connsiteY35" fmla="*/ 2179617 h 3423841"/>
              <a:gd name="connsiteX36" fmla="*/ 3612526 w 3943350"/>
              <a:gd name="connsiteY36" fmla="*/ 1964159 h 3423841"/>
              <a:gd name="connsiteX37" fmla="*/ 3612526 w 3943350"/>
              <a:gd name="connsiteY37" fmla="*/ 546282 h 3423841"/>
              <a:gd name="connsiteX38" fmla="*/ 3397068 w 3943350"/>
              <a:gd name="connsiteY38" fmla="*/ 330824 h 3423841"/>
              <a:gd name="connsiteX39" fmla="*/ 546282 w 3943350"/>
              <a:gd name="connsiteY39" fmla="*/ 330824 h 3423841"/>
              <a:gd name="connsiteX40" fmla="*/ 330824 w 3943350"/>
              <a:gd name="connsiteY40" fmla="*/ 546282 h 3423841"/>
              <a:gd name="connsiteX41" fmla="*/ 330824 w 3943350"/>
              <a:gd name="connsiteY41" fmla="*/ 1964159 h 3423841"/>
              <a:gd name="connsiteX42" fmla="*/ 502860 w 3943350"/>
              <a:gd name="connsiteY42" fmla="*/ 2175240 h 3423841"/>
              <a:gd name="connsiteX43" fmla="*/ 541027 w 3943350"/>
              <a:gd name="connsiteY43" fmla="*/ 2179087 h 3423841"/>
              <a:gd name="connsiteX44" fmla="*/ 541027 w 3943350"/>
              <a:gd name="connsiteY44" fmla="*/ 2180360 h 3423841"/>
              <a:gd name="connsiteX45" fmla="*/ 1235467 w 3943350"/>
              <a:gd name="connsiteY45" fmla="*/ 2180360 h 3423841"/>
              <a:gd name="connsiteX46" fmla="*/ 1235467 w 3943350"/>
              <a:gd name="connsiteY46" fmla="*/ 2168448 h 3423841"/>
              <a:gd name="connsiteX47" fmla="*/ 1236141 w 3943350"/>
              <a:gd name="connsiteY47" fmla="*/ 2168448 h 3423841"/>
              <a:gd name="connsiteX48" fmla="*/ 1236141 w 3943350"/>
              <a:gd name="connsiteY48" fmla="*/ 2843218 h 3423841"/>
              <a:gd name="connsiteX49" fmla="*/ 1511308 w 3943350"/>
              <a:gd name="connsiteY49" fmla="*/ 2568051 h 3423841"/>
              <a:gd name="connsiteX50" fmla="*/ 1511308 w 3943350"/>
              <a:gd name="connsiteY50" fmla="*/ 1386978 h 3423841"/>
              <a:gd name="connsiteX51" fmla="*/ 1511308 w 3943350"/>
              <a:gd name="connsiteY51" fmla="*/ 1386977 h 3423841"/>
              <a:gd name="connsiteX52" fmla="*/ 1524089 w 3943350"/>
              <a:gd name="connsiteY52" fmla="*/ 1323208 h 3423841"/>
              <a:gd name="connsiteX53" fmla="*/ 1673946 w 3943350"/>
              <a:gd name="connsiteY53" fmla="*/ 1223149 h 3423841"/>
              <a:gd name="connsiteX54" fmla="*/ 1836584 w 3943350"/>
              <a:gd name="connsiteY54" fmla="*/ 1386978 h 3423841"/>
              <a:gd name="connsiteX55" fmla="*/ 1836583 w 3943350"/>
              <a:gd name="connsiteY55" fmla="*/ 1386983 h 3423841"/>
              <a:gd name="connsiteX56" fmla="*/ 1836583 w 3943350"/>
              <a:gd name="connsiteY56" fmla="*/ 2617206 h 3423841"/>
              <a:gd name="connsiteX57" fmla="*/ 1837698 w 3943350"/>
              <a:gd name="connsiteY57" fmla="*/ 2620940 h 3423841"/>
              <a:gd name="connsiteX58" fmla="*/ 1836583 w 3943350"/>
              <a:gd name="connsiteY58" fmla="*/ 2632732 h 3423841"/>
              <a:gd name="connsiteX59" fmla="*/ 1836583 w 3943350"/>
              <a:gd name="connsiteY59" fmla="*/ 2636682 h 3423841"/>
              <a:gd name="connsiteX60" fmla="*/ 1836210 w 3943350"/>
              <a:gd name="connsiteY60" fmla="*/ 2636682 h 3423841"/>
              <a:gd name="connsiteX61" fmla="*/ 1831156 w 3943350"/>
              <a:gd name="connsiteY61" fmla="*/ 2690128 h 3423841"/>
              <a:gd name="connsiteX62" fmla="*/ 1799116 w 3943350"/>
              <a:gd name="connsiteY62" fmla="*/ 2751798 h 3423841"/>
              <a:gd name="connsiteX63" fmla="*/ 1782475 w 3943350"/>
              <a:gd name="connsiteY63" fmla="*/ 2766021 h 3423841"/>
              <a:gd name="connsiteX64" fmla="*/ 1784985 w 3943350"/>
              <a:gd name="connsiteY64" fmla="*/ 2768531 h 3423841"/>
              <a:gd name="connsiteX65" fmla="*/ 1195739 w 3943350"/>
              <a:gd name="connsiteY65" fmla="*/ 3357777 h 3423841"/>
              <a:gd name="connsiteX66" fmla="*/ 1186274 w 3943350"/>
              <a:gd name="connsiteY66" fmla="*/ 3372290 h 3423841"/>
              <a:gd name="connsiteX67" fmla="*/ 1169615 w 3943350"/>
              <a:gd name="connsiteY67" fmla="*/ 3383900 h 3423841"/>
              <a:gd name="connsiteX68" fmla="*/ 1163750 w 3943350"/>
              <a:gd name="connsiteY68" fmla="*/ 3389766 h 3423841"/>
              <a:gd name="connsiteX69" fmla="*/ 1162702 w 3943350"/>
              <a:gd name="connsiteY69" fmla="*/ 3388719 h 3423841"/>
              <a:gd name="connsiteX70" fmla="*/ 1132155 w 3943350"/>
              <a:gd name="connsiteY70" fmla="*/ 3410010 h 3423841"/>
              <a:gd name="connsiteX71" fmla="*/ 1065883 w 3943350"/>
              <a:gd name="connsiteY71" fmla="*/ 3423841 h 3423841"/>
              <a:gd name="connsiteX72" fmla="*/ 895625 w 3943350"/>
              <a:gd name="connsiteY72" fmla="*/ 3247835 h 3423841"/>
              <a:gd name="connsiteX73" fmla="*/ 900861 w 3943350"/>
              <a:gd name="connsiteY73" fmla="*/ 3221025 h 3423841"/>
              <a:gd name="connsiteX74" fmla="*/ 900861 w 3943350"/>
              <a:gd name="connsiteY74" fmla="*/ 2503729 h 3423841"/>
              <a:gd name="connsiteX75" fmla="*/ 792091 w 3943350"/>
              <a:gd name="connsiteY75" fmla="*/ 2503729 h 3423841"/>
              <a:gd name="connsiteX76" fmla="*/ 792091 w 3943350"/>
              <a:gd name="connsiteY76" fmla="*/ 2504854 h 3423841"/>
              <a:gd name="connsiteX77" fmla="*/ 493682 w 3943350"/>
              <a:gd name="connsiteY77" fmla="*/ 2504854 h 3423841"/>
              <a:gd name="connsiteX78" fmla="*/ 0 w 3943350"/>
              <a:gd name="connsiteY78" fmla="*/ 2011172 h 3423841"/>
              <a:gd name="connsiteX79" fmla="*/ 0 w 3943350"/>
              <a:gd name="connsiteY79" fmla="*/ 493682 h 3423841"/>
              <a:gd name="connsiteX80" fmla="*/ 493682 w 3943350"/>
              <a:gd name="connsiteY80" fmla="*/ 0 h 3423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</a:cxnLst>
            <a:rect l="l" t="t" r="r" b="b"/>
            <a:pathLst>
              <a:path w="3943350" h="3423841">
                <a:moveTo>
                  <a:pt x="2281772" y="1487438"/>
                </a:moveTo>
                <a:cubicBezTo>
                  <a:pt x="2374357" y="1487438"/>
                  <a:pt x="2449412" y="1560787"/>
                  <a:pt x="2449412" y="1651267"/>
                </a:cubicBezTo>
                <a:lnTo>
                  <a:pt x="2448040" y="1657911"/>
                </a:lnTo>
                <a:lnTo>
                  <a:pt x="2449412" y="1657911"/>
                </a:lnTo>
                <a:lnTo>
                  <a:pt x="2449412" y="2593332"/>
                </a:lnTo>
                <a:lnTo>
                  <a:pt x="2449412" y="2605332"/>
                </a:lnTo>
                <a:lnTo>
                  <a:pt x="2446933" y="2605332"/>
                </a:lnTo>
                <a:lnTo>
                  <a:pt x="2436238" y="2657102"/>
                </a:lnTo>
                <a:cubicBezTo>
                  <a:pt x="2410789" y="2715902"/>
                  <a:pt x="2351211" y="2757161"/>
                  <a:pt x="2281772" y="2757161"/>
                </a:cubicBezTo>
                <a:cubicBezTo>
                  <a:pt x="2212333" y="2757161"/>
                  <a:pt x="2152755" y="2715902"/>
                  <a:pt x="2127306" y="2657102"/>
                </a:cubicBezTo>
                <a:lnTo>
                  <a:pt x="2116611" y="2605332"/>
                </a:lnTo>
                <a:lnTo>
                  <a:pt x="2114132" y="2605332"/>
                </a:lnTo>
                <a:lnTo>
                  <a:pt x="2114132" y="2593332"/>
                </a:lnTo>
                <a:lnTo>
                  <a:pt x="2114132" y="1657911"/>
                </a:lnTo>
                <a:lnTo>
                  <a:pt x="2115505" y="1657911"/>
                </a:lnTo>
                <a:lnTo>
                  <a:pt x="2114132" y="1651267"/>
                </a:lnTo>
                <a:cubicBezTo>
                  <a:pt x="2114132" y="1560787"/>
                  <a:pt x="2189187" y="1487438"/>
                  <a:pt x="2281772" y="1487438"/>
                </a:cubicBezTo>
                <a:close/>
                <a:moveTo>
                  <a:pt x="2900209" y="699485"/>
                </a:moveTo>
                <a:cubicBezTo>
                  <a:pt x="2992794" y="699485"/>
                  <a:pt x="3067849" y="772834"/>
                  <a:pt x="3067849" y="863314"/>
                </a:cubicBezTo>
                <a:lnTo>
                  <a:pt x="3066362" y="870511"/>
                </a:lnTo>
                <a:lnTo>
                  <a:pt x="3067849" y="870511"/>
                </a:lnTo>
                <a:lnTo>
                  <a:pt x="3067849" y="2605332"/>
                </a:lnTo>
                <a:cubicBezTo>
                  <a:pt x="3067849" y="2695812"/>
                  <a:pt x="2992794" y="2769161"/>
                  <a:pt x="2900209" y="2769161"/>
                </a:cubicBezTo>
                <a:cubicBezTo>
                  <a:pt x="2807624" y="2769161"/>
                  <a:pt x="2732569" y="2695812"/>
                  <a:pt x="2732569" y="2605332"/>
                </a:cubicBezTo>
                <a:lnTo>
                  <a:pt x="2732569" y="870511"/>
                </a:lnTo>
                <a:lnTo>
                  <a:pt x="2734056" y="870511"/>
                </a:lnTo>
                <a:lnTo>
                  <a:pt x="2732569" y="863314"/>
                </a:lnTo>
                <a:cubicBezTo>
                  <a:pt x="2732569" y="772834"/>
                  <a:pt x="2807624" y="699485"/>
                  <a:pt x="2900209" y="699485"/>
                </a:cubicBezTo>
                <a:close/>
                <a:moveTo>
                  <a:pt x="493682" y="0"/>
                </a:moveTo>
                <a:lnTo>
                  <a:pt x="3449668" y="0"/>
                </a:lnTo>
                <a:cubicBezTo>
                  <a:pt x="3722321" y="0"/>
                  <a:pt x="3943350" y="221029"/>
                  <a:pt x="3943350" y="493682"/>
                </a:cubicBezTo>
                <a:lnTo>
                  <a:pt x="3943350" y="2011172"/>
                </a:lnTo>
                <a:cubicBezTo>
                  <a:pt x="3943350" y="2283825"/>
                  <a:pt x="3722321" y="2504854"/>
                  <a:pt x="3449668" y="2504854"/>
                </a:cubicBezTo>
                <a:lnTo>
                  <a:pt x="3318913" y="2504854"/>
                </a:lnTo>
                <a:lnTo>
                  <a:pt x="3318913" y="2179617"/>
                </a:lnTo>
                <a:lnTo>
                  <a:pt x="3397068" y="2179617"/>
                </a:lnTo>
                <a:cubicBezTo>
                  <a:pt x="3516062" y="2179617"/>
                  <a:pt x="3612526" y="2083153"/>
                  <a:pt x="3612526" y="1964159"/>
                </a:cubicBezTo>
                <a:lnTo>
                  <a:pt x="3612526" y="546282"/>
                </a:lnTo>
                <a:cubicBezTo>
                  <a:pt x="3612526" y="427288"/>
                  <a:pt x="3516062" y="330824"/>
                  <a:pt x="3397068" y="330824"/>
                </a:cubicBezTo>
                <a:lnTo>
                  <a:pt x="546282" y="330824"/>
                </a:lnTo>
                <a:cubicBezTo>
                  <a:pt x="427288" y="330824"/>
                  <a:pt x="330824" y="427288"/>
                  <a:pt x="330824" y="546282"/>
                </a:cubicBezTo>
                <a:lnTo>
                  <a:pt x="330824" y="1964159"/>
                </a:lnTo>
                <a:cubicBezTo>
                  <a:pt x="330824" y="2068279"/>
                  <a:pt x="404679" y="2155149"/>
                  <a:pt x="502860" y="2175240"/>
                </a:cubicBezTo>
                <a:lnTo>
                  <a:pt x="541027" y="2179087"/>
                </a:lnTo>
                <a:lnTo>
                  <a:pt x="541027" y="2180360"/>
                </a:lnTo>
                <a:lnTo>
                  <a:pt x="1235467" y="2180360"/>
                </a:lnTo>
                <a:lnTo>
                  <a:pt x="1235467" y="2168448"/>
                </a:lnTo>
                <a:lnTo>
                  <a:pt x="1236141" y="2168448"/>
                </a:lnTo>
                <a:lnTo>
                  <a:pt x="1236141" y="2843218"/>
                </a:lnTo>
                <a:lnTo>
                  <a:pt x="1511308" y="2568051"/>
                </a:lnTo>
                <a:lnTo>
                  <a:pt x="1511308" y="1386978"/>
                </a:lnTo>
                <a:lnTo>
                  <a:pt x="1511308" y="1386977"/>
                </a:lnTo>
                <a:lnTo>
                  <a:pt x="1524089" y="1323208"/>
                </a:lnTo>
                <a:cubicBezTo>
                  <a:pt x="1548779" y="1264408"/>
                  <a:pt x="1606580" y="1223149"/>
                  <a:pt x="1673946" y="1223149"/>
                </a:cubicBezTo>
                <a:cubicBezTo>
                  <a:pt x="1763768" y="1223149"/>
                  <a:pt x="1836584" y="1296498"/>
                  <a:pt x="1836584" y="1386978"/>
                </a:cubicBezTo>
                <a:lnTo>
                  <a:pt x="1836583" y="1386983"/>
                </a:lnTo>
                <a:lnTo>
                  <a:pt x="1836583" y="2617206"/>
                </a:lnTo>
                <a:lnTo>
                  <a:pt x="1837698" y="2620940"/>
                </a:lnTo>
                <a:lnTo>
                  <a:pt x="1836583" y="2632732"/>
                </a:lnTo>
                <a:lnTo>
                  <a:pt x="1836583" y="2636682"/>
                </a:lnTo>
                <a:lnTo>
                  <a:pt x="1836210" y="2636682"/>
                </a:lnTo>
                <a:lnTo>
                  <a:pt x="1831156" y="2690128"/>
                </a:lnTo>
                <a:cubicBezTo>
                  <a:pt x="1824314" y="2713337"/>
                  <a:pt x="1813255" y="2734108"/>
                  <a:pt x="1799116" y="2751798"/>
                </a:cubicBezTo>
                <a:lnTo>
                  <a:pt x="1782475" y="2766021"/>
                </a:lnTo>
                <a:lnTo>
                  <a:pt x="1784985" y="2768531"/>
                </a:lnTo>
                <a:lnTo>
                  <a:pt x="1195739" y="3357777"/>
                </a:lnTo>
                <a:lnTo>
                  <a:pt x="1186274" y="3372290"/>
                </a:lnTo>
                <a:lnTo>
                  <a:pt x="1169615" y="3383900"/>
                </a:lnTo>
                <a:lnTo>
                  <a:pt x="1163750" y="3389766"/>
                </a:lnTo>
                <a:lnTo>
                  <a:pt x="1162702" y="3388719"/>
                </a:lnTo>
                <a:lnTo>
                  <a:pt x="1132155" y="3410010"/>
                </a:lnTo>
                <a:cubicBezTo>
                  <a:pt x="1111786" y="3418916"/>
                  <a:pt x="1089391" y="3423841"/>
                  <a:pt x="1065883" y="3423841"/>
                </a:cubicBezTo>
                <a:cubicBezTo>
                  <a:pt x="971852" y="3423841"/>
                  <a:pt x="895625" y="3345040"/>
                  <a:pt x="895625" y="3247835"/>
                </a:cubicBezTo>
                <a:lnTo>
                  <a:pt x="900861" y="3221025"/>
                </a:lnTo>
                <a:lnTo>
                  <a:pt x="900861" y="2503729"/>
                </a:lnTo>
                <a:lnTo>
                  <a:pt x="792091" y="2503729"/>
                </a:lnTo>
                <a:lnTo>
                  <a:pt x="792091" y="2504854"/>
                </a:lnTo>
                <a:lnTo>
                  <a:pt x="493682" y="2504854"/>
                </a:lnTo>
                <a:cubicBezTo>
                  <a:pt x="221029" y="2504854"/>
                  <a:pt x="0" y="2283825"/>
                  <a:pt x="0" y="2011172"/>
                </a:cubicBezTo>
                <a:lnTo>
                  <a:pt x="0" y="493682"/>
                </a:lnTo>
                <a:cubicBezTo>
                  <a:pt x="0" y="221029"/>
                  <a:pt x="221029" y="0"/>
                  <a:pt x="49368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>
              <a:solidFill>
                <a:schemeClr val="bg1"/>
              </a:solidFill>
            </a:endParaRP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7E04ED04-5DE5-4465-A7A9-9D7D0175649E}"/>
              </a:ext>
            </a:extLst>
          </p:cNvPr>
          <p:cNvGrpSpPr/>
          <p:nvPr/>
        </p:nvGrpSpPr>
        <p:grpSpPr>
          <a:xfrm>
            <a:off x="311749" y="200878"/>
            <a:ext cx="3720699" cy="414353"/>
            <a:chOff x="304799" y="196957"/>
            <a:chExt cx="3648075" cy="406265"/>
          </a:xfrm>
        </p:grpSpPr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32B4E6B-C6D1-48C6-BEBB-3ABADB9527ED}"/>
                </a:ext>
              </a:extLst>
            </p:cNvPr>
            <p:cNvSpPr/>
            <p:nvPr/>
          </p:nvSpPr>
          <p:spPr>
            <a:xfrm>
              <a:off x="304799" y="235471"/>
              <a:ext cx="322235" cy="322790"/>
            </a:xfrm>
            <a:custGeom>
              <a:avLst/>
              <a:gdLst>
                <a:gd name="connsiteX0" fmla="*/ 257556 w 486156"/>
                <a:gd name="connsiteY0" fmla="*/ 258393 h 486993"/>
                <a:gd name="connsiteX1" fmla="*/ 486156 w 486156"/>
                <a:gd name="connsiteY1" fmla="*/ 258393 h 486993"/>
                <a:gd name="connsiteX2" fmla="*/ 486156 w 486156"/>
                <a:gd name="connsiteY2" fmla="*/ 486993 h 486993"/>
                <a:gd name="connsiteX3" fmla="*/ 257556 w 486156"/>
                <a:gd name="connsiteY3" fmla="*/ 486993 h 486993"/>
                <a:gd name="connsiteX4" fmla="*/ 0 w 486156"/>
                <a:gd name="connsiteY4" fmla="*/ 258393 h 486993"/>
                <a:gd name="connsiteX5" fmla="*/ 228600 w 486156"/>
                <a:gd name="connsiteY5" fmla="*/ 258393 h 486993"/>
                <a:gd name="connsiteX6" fmla="*/ 228600 w 486156"/>
                <a:gd name="connsiteY6" fmla="*/ 486993 h 486993"/>
                <a:gd name="connsiteX7" fmla="*/ 0 w 486156"/>
                <a:gd name="connsiteY7" fmla="*/ 486993 h 486993"/>
                <a:gd name="connsiteX8" fmla="*/ 257556 w 486156"/>
                <a:gd name="connsiteY8" fmla="*/ 0 h 486993"/>
                <a:gd name="connsiteX9" fmla="*/ 486156 w 486156"/>
                <a:gd name="connsiteY9" fmla="*/ 0 h 486993"/>
                <a:gd name="connsiteX10" fmla="*/ 486156 w 486156"/>
                <a:gd name="connsiteY10" fmla="*/ 228600 h 486993"/>
                <a:gd name="connsiteX11" fmla="*/ 257556 w 486156"/>
                <a:gd name="connsiteY11" fmla="*/ 228600 h 486993"/>
                <a:gd name="connsiteX12" fmla="*/ 0 w 486156"/>
                <a:gd name="connsiteY12" fmla="*/ 0 h 486993"/>
                <a:gd name="connsiteX13" fmla="*/ 228600 w 486156"/>
                <a:gd name="connsiteY13" fmla="*/ 0 h 486993"/>
                <a:gd name="connsiteX14" fmla="*/ 228600 w 486156"/>
                <a:gd name="connsiteY14" fmla="*/ 228600 h 486993"/>
                <a:gd name="connsiteX15" fmla="*/ 0 w 486156"/>
                <a:gd name="connsiteY15" fmla="*/ 228600 h 486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6156" h="486993">
                  <a:moveTo>
                    <a:pt x="257556" y="258393"/>
                  </a:moveTo>
                  <a:lnTo>
                    <a:pt x="486156" y="258393"/>
                  </a:lnTo>
                  <a:lnTo>
                    <a:pt x="486156" y="486993"/>
                  </a:lnTo>
                  <a:lnTo>
                    <a:pt x="257556" y="486993"/>
                  </a:lnTo>
                  <a:close/>
                  <a:moveTo>
                    <a:pt x="0" y="258393"/>
                  </a:moveTo>
                  <a:lnTo>
                    <a:pt x="228600" y="258393"/>
                  </a:lnTo>
                  <a:lnTo>
                    <a:pt x="228600" y="486993"/>
                  </a:lnTo>
                  <a:lnTo>
                    <a:pt x="0" y="486993"/>
                  </a:lnTo>
                  <a:close/>
                  <a:moveTo>
                    <a:pt x="257556" y="0"/>
                  </a:moveTo>
                  <a:lnTo>
                    <a:pt x="486156" y="0"/>
                  </a:lnTo>
                  <a:lnTo>
                    <a:pt x="486156" y="228600"/>
                  </a:lnTo>
                  <a:lnTo>
                    <a:pt x="257556" y="228600"/>
                  </a:lnTo>
                  <a:close/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4">
                <a:solidFill>
                  <a:schemeClr val="bg1"/>
                </a:solidFill>
              </a:endParaRPr>
            </a:p>
          </p:txBody>
        </p: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A288FE1C-D4FF-45C9-A593-487AAF7EE7DF}"/>
                </a:ext>
              </a:extLst>
            </p:cNvPr>
            <p:cNvGrpSpPr/>
            <p:nvPr/>
          </p:nvGrpSpPr>
          <p:grpSpPr>
            <a:xfrm>
              <a:off x="657225" y="196957"/>
              <a:ext cx="3295649" cy="406265"/>
              <a:chOff x="657225" y="196957"/>
              <a:chExt cx="3295649" cy="406265"/>
            </a:xfrm>
          </p:grpSpPr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C630E347-7758-475E-B49C-A7F93B557CA3}"/>
                  </a:ext>
                </a:extLst>
              </p:cNvPr>
              <p:cNvSpPr txBox="1"/>
              <p:nvPr/>
            </p:nvSpPr>
            <p:spPr>
              <a:xfrm>
                <a:off x="657225" y="196957"/>
                <a:ext cx="3295649" cy="4062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40" b="1" dirty="0">
                    <a:solidFill>
                      <a:schemeClr val="bg1"/>
                    </a:soli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Microsoft      Power BI</a:t>
                </a:r>
              </a:p>
            </p:txBody>
          </p: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C3E0C3C7-5B89-4A2C-9FD9-625D76AF5638}"/>
                  </a:ext>
                </a:extLst>
              </p:cNvPr>
              <p:cNvCxnSpPr/>
              <p:nvPr/>
            </p:nvCxnSpPr>
            <p:spPr>
              <a:xfrm>
                <a:off x="2066925" y="235471"/>
                <a:ext cx="0" cy="32279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E72704C9-6A25-4DE5-A78B-A250E259FE1B}"/>
              </a:ext>
            </a:extLst>
          </p:cNvPr>
          <p:cNvSpPr txBox="1"/>
          <p:nvPr/>
        </p:nvSpPr>
        <p:spPr>
          <a:xfrm>
            <a:off x="5184772" y="3045067"/>
            <a:ext cx="7112556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Segoe UI Semibold" charset="0"/>
                <a:ea typeface="Segoe UI Semibold" charset="0"/>
                <a:cs typeface="Segoe UI Semibold" charset="0"/>
              </a:rPr>
              <a:t>Building Multi-language Reports in Power BI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D71F32DF-CB10-4D35-AA28-B52B0BE871A1}"/>
              </a:ext>
            </a:extLst>
          </p:cNvPr>
          <p:cNvSpPr txBox="1">
            <a:spLocks/>
          </p:cNvSpPr>
          <p:nvPr/>
        </p:nvSpPr>
        <p:spPr>
          <a:xfrm>
            <a:off x="6542294" y="5416870"/>
            <a:ext cx="4173347" cy="859857"/>
          </a:xfrm>
          <a:prstGeom prst="rect">
            <a:avLst/>
          </a:prstGeom>
        </p:spPr>
        <p:txBody>
          <a:bodyPr vert="horz" lIns="93260" tIns="46630" rIns="93260" bIns="4663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856" dirty="0"/>
              <a:t>Ted Pattison</a:t>
            </a:r>
            <a:br>
              <a:rPr lang="en-US" sz="2856" dirty="0"/>
            </a:br>
            <a:r>
              <a:rPr lang="en-US" sz="1428" dirty="0"/>
              <a:t>Power BI Customer Advisory Team (PBICAT)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BE15606-706D-4642-8E14-75D98154F192}"/>
              </a:ext>
            </a:extLst>
          </p:cNvPr>
          <p:cNvGrpSpPr/>
          <p:nvPr/>
        </p:nvGrpSpPr>
        <p:grpSpPr>
          <a:xfrm>
            <a:off x="48534" y="1364452"/>
            <a:ext cx="6059156" cy="6061565"/>
            <a:chOff x="121581" y="1355652"/>
            <a:chExt cx="5435834" cy="5437995"/>
          </a:xfrm>
        </p:grpSpPr>
        <p:grpSp>
          <p:nvGrpSpPr>
            <p:cNvPr id="17" name="Gruppieren 43">
              <a:extLst>
                <a:ext uri="{FF2B5EF4-FFF2-40B4-BE49-F238E27FC236}">
                  <a16:creationId xmlns:a16="http://schemas.microsoft.com/office/drawing/2014/main" id="{BAA625EB-6635-4010-B43A-F7AD8C8B95E0}"/>
                </a:ext>
              </a:extLst>
            </p:cNvPr>
            <p:cNvGrpSpPr/>
            <p:nvPr/>
          </p:nvGrpSpPr>
          <p:grpSpPr>
            <a:xfrm>
              <a:off x="121581" y="1355652"/>
              <a:ext cx="5435834" cy="5437995"/>
              <a:chOff x="6538617" y="1743721"/>
              <a:chExt cx="8257487" cy="8260768"/>
            </a:xfrm>
          </p:grpSpPr>
          <p:pic>
            <p:nvPicPr>
              <p:cNvPr id="21" name="Shape 689">
                <a:extLst>
                  <a:ext uri="{FF2B5EF4-FFF2-40B4-BE49-F238E27FC236}">
                    <a16:creationId xmlns:a16="http://schemas.microsoft.com/office/drawing/2014/main" id="{0FA65EB8-EAF2-4B92-8E94-E1876DF3C5D3}"/>
                  </a:ext>
                </a:extLst>
              </p:cNvPr>
              <p:cNvPicPr preferRelativeResize="0"/>
              <p:nvPr/>
            </p:nvPicPr>
            <p:blipFill rotWithShape="1">
              <a:blip r:embed="rId3">
                <a:alphaModFix/>
              </a:blip>
              <a:srcRect l="17412" r="4790"/>
              <a:stretch/>
            </p:blipFill>
            <p:spPr>
              <a:xfrm>
                <a:off x="6538621" y="1743721"/>
                <a:ext cx="8257483" cy="826076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3" name="Shape 690">
                <a:extLst>
                  <a:ext uri="{FF2B5EF4-FFF2-40B4-BE49-F238E27FC236}">
                    <a16:creationId xmlns:a16="http://schemas.microsoft.com/office/drawing/2014/main" id="{429BFF26-5FBD-49C1-B086-0D79955EC575}"/>
                  </a:ext>
                </a:extLst>
              </p:cNvPr>
              <p:cNvSpPr/>
              <p:nvPr/>
            </p:nvSpPr>
            <p:spPr>
              <a:xfrm>
                <a:off x="6538617" y="3269613"/>
                <a:ext cx="6948181" cy="43567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lIns="91426" tIns="45700" rIns="91426" bIns="45700" anchor="ctr" anchorCtr="0">
                <a:noAutofit/>
              </a:bodyPr>
              <a:lstStyle/>
              <a:p>
                <a:pPr algn="ctr"/>
                <a:endParaRPr sz="3600">
                  <a:solidFill>
                    <a:schemeClr val="bg2">
                      <a:lumMod val="50000"/>
                    </a:schemeClr>
                  </a:solidFill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24" name="Shape 690">
                <a:extLst>
                  <a:ext uri="{FF2B5EF4-FFF2-40B4-BE49-F238E27FC236}">
                    <a16:creationId xmlns:a16="http://schemas.microsoft.com/office/drawing/2014/main" id="{98649B38-2AEE-486A-9833-CE0E18A1831D}"/>
                  </a:ext>
                </a:extLst>
              </p:cNvPr>
              <p:cNvSpPr/>
              <p:nvPr/>
            </p:nvSpPr>
            <p:spPr>
              <a:xfrm>
                <a:off x="6538621" y="3260790"/>
                <a:ext cx="6948176" cy="4365544"/>
              </a:xfrm>
              <a:prstGeom prst="rect">
                <a:avLst/>
              </a:prstGeom>
              <a:solidFill>
                <a:srgbClr val="F3F5F7"/>
              </a:solidFill>
              <a:ln>
                <a:noFill/>
              </a:ln>
            </p:spPr>
            <p:txBody>
              <a:bodyPr lIns="91426" tIns="45700" rIns="91426" bIns="45700" anchor="ctr" anchorCtr="0">
                <a:noAutofit/>
              </a:bodyPr>
              <a:lstStyle/>
              <a:p>
                <a:pPr algn="ctr"/>
                <a:endParaRPr sz="3600">
                  <a:solidFill>
                    <a:schemeClr val="bg2">
                      <a:lumMod val="50000"/>
                    </a:schemeClr>
                  </a:solidFill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500FB668-BC12-4984-B913-BBFFC29FF219}"/>
                </a:ext>
              </a:extLst>
            </p:cNvPr>
            <p:cNvPicPr/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165123" y="2398681"/>
              <a:ext cx="4490511" cy="2785090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173862050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62468-BF18-4FA3-8FDC-7F8B673AD4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Surfacing a Localized Label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845F1CE-074F-4060-A0BF-C93EC092640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1613" y="1227439"/>
            <a:ext cx="11624185" cy="969496"/>
          </a:xfrm>
        </p:spPr>
        <p:txBody>
          <a:bodyPr/>
          <a:lstStyle/>
          <a:p>
            <a:r>
              <a:rPr lang="en-US" dirty="0"/>
              <a:t>You can surface localized label using one of core Power BI visuals</a:t>
            </a:r>
          </a:p>
          <a:p>
            <a:pPr lvl="1"/>
            <a:r>
              <a:rPr lang="en-US" dirty="0"/>
              <a:t>Add Stacked </a:t>
            </a:r>
            <a:r>
              <a:rPr lang="en-US" dirty="0" err="1"/>
              <a:t>Barchart</a:t>
            </a:r>
            <a:r>
              <a:rPr lang="en-US" dirty="0"/>
              <a:t> visual and add localized label in </a:t>
            </a:r>
            <a:r>
              <a:rPr lang="en-US" b="1" dirty="0"/>
              <a:t>Values</a:t>
            </a:r>
            <a:r>
              <a:rPr lang="en-US" dirty="0"/>
              <a:t> data roles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09CB5A-CE8B-4E9C-86DD-DB69E67F5E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800" y="2263972"/>
            <a:ext cx="8757472" cy="4421307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96421DC8-E11C-42BB-9969-670252F3EE8D}"/>
              </a:ext>
            </a:extLst>
          </p:cNvPr>
          <p:cNvSpPr/>
          <p:nvPr/>
        </p:nvSpPr>
        <p:spPr>
          <a:xfrm>
            <a:off x="6153661" y="3743313"/>
            <a:ext cx="724353" cy="495728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B7D4A279-702D-4714-BE02-91F7901EC175}"/>
              </a:ext>
            </a:extLst>
          </p:cNvPr>
          <p:cNvSpPr/>
          <p:nvPr/>
        </p:nvSpPr>
        <p:spPr>
          <a:xfrm>
            <a:off x="6182230" y="6235952"/>
            <a:ext cx="724353" cy="495728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/>
          </a:p>
        </p:txBody>
      </p:sp>
    </p:spTree>
    <p:extLst>
      <p:ext uri="{BB962C8B-B14F-4D97-AF65-F5344CB8AC3E}">
        <p14:creationId xmlns:p14="http://schemas.microsoft.com/office/powerpoint/2010/main" val="254671170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F00A2-0C36-4B91-898F-69139C166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Configuring Localized Label Display Properties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D59C2AE-3F4F-4446-AFFE-7D5370FB1F8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1613" y="1227439"/>
            <a:ext cx="11624185" cy="969496"/>
          </a:xfrm>
        </p:spPr>
        <p:txBody>
          <a:bodyPr/>
          <a:lstStyle/>
          <a:p>
            <a:r>
              <a:rPr lang="en-US" dirty="0"/>
              <a:t>Using Format pane to configure label display properties</a:t>
            </a:r>
          </a:p>
          <a:p>
            <a:pPr lvl="1"/>
            <a:r>
              <a:rPr lang="en-US" dirty="0"/>
              <a:t>Design experience for this technique is limited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DD00EF-9D23-4626-A8EC-4BF0AD9F0C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5554" y="2335103"/>
            <a:ext cx="4151166" cy="4021103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B9CE0058-789C-4BFF-949B-21DABA9E7F5B}"/>
              </a:ext>
            </a:extLst>
          </p:cNvPr>
          <p:cNvGrpSpPr/>
          <p:nvPr/>
        </p:nvGrpSpPr>
        <p:grpSpPr>
          <a:xfrm>
            <a:off x="5807387" y="2385834"/>
            <a:ext cx="2980186" cy="4035286"/>
            <a:chOff x="4647191" y="536200"/>
            <a:chExt cx="4272848" cy="57856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B5D97C8-084D-4357-882C-0821F5E204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93140" y="536200"/>
              <a:ext cx="1626899" cy="5785600"/>
            </a:xfrm>
            <a:prstGeom prst="rect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</p:pic>
        <p:sp>
          <p:nvSpPr>
            <p:cNvPr id="5" name="Arrow: Right 4">
              <a:extLst>
                <a:ext uri="{FF2B5EF4-FFF2-40B4-BE49-F238E27FC236}">
                  <a16:creationId xmlns:a16="http://schemas.microsoft.com/office/drawing/2014/main" id="{24B0ACC3-7302-40C7-9F7B-AA05A7BE80C7}"/>
                </a:ext>
              </a:extLst>
            </p:cNvPr>
            <p:cNvSpPr/>
            <p:nvPr/>
          </p:nvSpPr>
          <p:spPr>
            <a:xfrm>
              <a:off x="4647191" y="2686409"/>
              <a:ext cx="2484582" cy="48952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36"/>
            </a:p>
          </p:txBody>
        </p:sp>
      </p:grpSp>
    </p:spTree>
    <p:extLst>
      <p:ext uri="{BB962C8B-B14F-4D97-AF65-F5344CB8AC3E}">
        <p14:creationId xmlns:p14="http://schemas.microsoft.com/office/powerpoint/2010/main" val="98289082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2EC5BA-7757-417D-8F20-1A09663D1A0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1613" y="1227439"/>
            <a:ext cx="11624185" cy="2587888"/>
          </a:xfrm>
        </p:spPr>
        <p:txBody>
          <a:bodyPr/>
          <a:lstStyle/>
          <a:p>
            <a:r>
              <a:rPr lang="en-US" dirty="0"/>
              <a:t>Using a custom visual to surface localized labels</a:t>
            </a:r>
          </a:p>
          <a:p>
            <a:pPr lvl="1"/>
            <a:r>
              <a:rPr lang="en-US" dirty="0"/>
              <a:t>Sample provides custom visual project</a:t>
            </a:r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Provides more flexibility in configuring display properties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8929F2-566F-4929-832F-9CAF111BAA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Developing a Custom Visual: </a:t>
            </a:r>
            <a:r>
              <a:rPr lang="en-US" dirty="0" err="1"/>
              <a:t>LocalizedLabel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9F000B-0029-4700-BF4F-FF2A054D86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3335" y="2034710"/>
            <a:ext cx="3967761" cy="110328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62AA786-D1E3-4D53-ADC6-929727709EE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2618"/>
          <a:stretch/>
        </p:blipFill>
        <p:spPr>
          <a:xfrm>
            <a:off x="9876714" y="1248320"/>
            <a:ext cx="1839559" cy="547937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52526AC-03C2-44F0-9D00-0E792E98EAD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9387" r="53062"/>
          <a:stretch/>
        </p:blipFill>
        <p:spPr>
          <a:xfrm>
            <a:off x="5481096" y="4130936"/>
            <a:ext cx="4133850" cy="11684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048867EE-1F84-4BAD-B51F-24C2FFAE4AA2}"/>
              </a:ext>
            </a:extLst>
          </p:cNvPr>
          <p:cNvGrpSpPr/>
          <p:nvPr/>
        </p:nvGrpSpPr>
        <p:grpSpPr>
          <a:xfrm>
            <a:off x="692673" y="3742371"/>
            <a:ext cx="4321284" cy="2820989"/>
            <a:chOff x="660400" y="3925251"/>
            <a:chExt cx="4321284" cy="2820989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BB49B27-E49C-4CCD-8D37-F15910100E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1206" b="10250"/>
            <a:stretch/>
          </p:blipFill>
          <p:spPr>
            <a:xfrm>
              <a:off x="1442720" y="3925251"/>
              <a:ext cx="3538964" cy="282098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9C994E57-097C-45A1-8178-7C754BC7E5BE}"/>
                </a:ext>
              </a:extLst>
            </p:cNvPr>
            <p:cNvSpPr/>
            <p:nvPr/>
          </p:nvSpPr>
          <p:spPr>
            <a:xfrm>
              <a:off x="660400" y="5466080"/>
              <a:ext cx="690880" cy="43688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8019800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AAB21-A74A-4AA3-9DC6-7F5A21D40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31C1B3-327D-4DB3-A0FC-8BD9CAECBA0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1613" y="1227439"/>
            <a:ext cx="11624185" cy="3447098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Overview of Multi-language PBIX Development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Designing Multi-language Reports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Adding Metadata Translations with TOM</a:t>
            </a:r>
          </a:p>
          <a:p>
            <a:r>
              <a:rPr lang="en-US" dirty="0"/>
              <a:t>Embedding Reports with Specific Locales</a:t>
            </a:r>
          </a:p>
          <a:p>
            <a:r>
              <a:rPr lang="en-US" dirty="0"/>
              <a:t>Designing Data Models to Support Content Translations</a:t>
            </a:r>
          </a:p>
          <a:p>
            <a:r>
              <a:rPr lang="en-US" dirty="0"/>
              <a:t>Setting the Language for Current User using RLS and </a:t>
            </a:r>
            <a:r>
              <a:rPr lang="en-US" dirty="0" err="1"/>
              <a:t>UserCulture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257001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392346B9-50F5-4C0F-B92E-C38E9730893C}"/>
              </a:ext>
            </a:extLst>
          </p:cNvPr>
          <p:cNvGrpSpPr/>
          <p:nvPr/>
        </p:nvGrpSpPr>
        <p:grpSpPr>
          <a:xfrm>
            <a:off x="1070648" y="1778000"/>
            <a:ext cx="4598632" cy="1844839"/>
            <a:chOff x="3407448" y="1381760"/>
            <a:chExt cx="5502358" cy="2207388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B6AC028-081E-4BA7-8267-9A1A7F06D1D1}"/>
                </a:ext>
              </a:extLst>
            </p:cNvPr>
            <p:cNvSpPr/>
            <p:nvPr/>
          </p:nvSpPr>
          <p:spPr>
            <a:xfrm>
              <a:off x="6244040" y="1589847"/>
              <a:ext cx="2367689" cy="1838178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t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  <a:latin typeface="Arial Black" panose="020B0A04020102020204" pitchFamily="34" charset="0"/>
                </a:rPr>
                <a:t>Power BI Desktop</a:t>
              </a:r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DC68A72B-DACD-49E3-9A90-3DA2D5A2E141}"/>
                </a:ext>
              </a:extLst>
            </p:cNvPr>
            <p:cNvSpPr/>
            <p:nvPr/>
          </p:nvSpPr>
          <p:spPr>
            <a:xfrm>
              <a:off x="6549352" y="1936141"/>
              <a:ext cx="1812636" cy="1232207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t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  <a:latin typeface="Arial Black" panose="020B0A04020102020204" pitchFamily="34" charset="0"/>
                </a:rPr>
                <a:t>PBIX Project File</a:t>
              </a: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6466C73B-DDAC-4544-837B-9601A14E450D}"/>
                </a:ext>
              </a:extLst>
            </p:cNvPr>
            <p:cNvSpPr/>
            <p:nvPr/>
          </p:nvSpPr>
          <p:spPr>
            <a:xfrm>
              <a:off x="6920757" y="2282678"/>
              <a:ext cx="1062591" cy="67220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latin typeface="Arial Black" panose="020B0A04020102020204" pitchFamily="34" charset="0"/>
                </a:rPr>
                <a:t>Dataset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09A387F-9FBD-4ADF-A8F9-9F6BC30618E5}"/>
                </a:ext>
              </a:extLst>
            </p:cNvPr>
            <p:cNvSpPr/>
            <p:nvPr/>
          </p:nvSpPr>
          <p:spPr>
            <a:xfrm>
              <a:off x="3875528" y="1605960"/>
              <a:ext cx="1328444" cy="7183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latin typeface="Arial Black" panose="020B0A04020102020204" pitchFamily="34" charset="0"/>
                </a:rPr>
                <a:t>Tabular</a:t>
              </a:r>
            </a:p>
            <a:p>
              <a:pPr algn="ctr"/>
              <a:r>
                <a:rPr lang="en-US" sz="900" dirty="0">
                  <a:latin typeface="Arial Black" panose="020B0A04020102020204" pitchFamily="34" charset="0"/>
                </a:rPr>
                <a:t>Editor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7F6C9DF-62D3-4C93-84DD-E4AFC513AA83}"/>
                </a:ext>
              </a:extLst>
            </p:cNvPr>
            <p:cNvSpPr/>
            <p:nvPr/>
          </p:nvSpPr>
          <p:spPr>
            <a:xfrm>
              <a:off x="3859416" y="2669373"/>
              <a:ext cx="1328444" cy="7183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latin typeface="Arial Black" panose="020B0A04020102020204" pitchFamily="34" charset="0"/>
                </a:rPr>
                <a:t>Custom Code using TOM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6E0AD137-D45B-4FEE-AA74-DA54A21A3BBF}"/>
                </a:ext>
              </a:extLst>
            </p:cNvPr>
            <p:cNvCxnSpPr>
              <a:cxnSpLocks/>
              <a:stCxn id="8" idx="3"/>
            </p:cNvCxnSpPr>
            <p:nvPr/>
          </p:nvCxnSpPr>
          <p:spPr>
            <a:xfrm>
              <a:off x="5203973" y="1965146"/>
              <a:ext cx="1538727" cy="447803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BE321BC-3B1B-43D5-9AAE-163C70EF1E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55636" y="2711027"/>
              <a:ext cx="1603176" cy="293364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92B6F783-E492-4916-AA90-A6E1C916A963}"/>
                </a:ext>
              </a:extLst>
            </p:cNvPr>
            <p:cNvSpPr/>
            <p:nvPr/>
          </p:nvSpPr>
          <p:spPr>
            <a:xfrm>
              <a:off x="3407448" y="1381760"/>
              <a:ext cx="5502358" cy="2207388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F68A324C-8701-4370-B79C-21142FDF362C}"/>
              </a:ext>
            </a:extLst>
          </p:cNvPr>
          <p:cNvGrpSpPr/>
          <p:nvPr/>
        </p:nvGrpSpPr>
        <p:grpSpPr>
          <a:xfrm>
            <a:off x="1026160" y="4317436"/>
            <a:ext cx="5913120" cy="2045700"/>
            <a:chOff x="3281680" y="4225996"/>
            <a:chExt cx="6380480" cy="2207388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0BE8AEF-B4B3-469C-9EDD-F7D60E1365CA}"/>
                </a:ext>
              </a:extLst>
            </p:cNvPr>
            <p:cNvSpPr/>
            <p:nvPr/>
          </p:nvSpPr>
          <p:spPr>
            <a:xfrm>
              <a:off x="6996393" y="4434082"/>
              <a:ext cx="2367689" cy="1838178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t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  <a:latin typeface="Arial Black" panose="020B0A04020102020204" pitchFamily="34" charset="0"/>
                </a:rPr>
                <a:t>Power BI Service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02A5DA91-8F1F-4ECF-B961-C7BB12E8A346}"/>
                </a:ext>
              </a:extLst>
            </p:cNvPr>
            <p:cNvSpPr/>
            <p:nvPr/>
          </p:nvSpPr>
          <p:spPr>
            <a:xfrm>
              <a:off x="7301705" y="4780377"/>
              <a:ext cx="1812636" cy="1232207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t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  <a:latin typeface="Arial Black" panose="020B0A04020102020204" pitchFamily="34" charset="0"/>
                </a:rPr>
                <a:t>Premium Workspace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EDF18F9-F422-4958-BFDE-C2EF92771ABE}"/>
                </a:ext>
              </a:extLst>
            </p:cNvPr>
            <p:cNvSpPr/>
            <p:nvPr/>
          </p:nvSpPr>
          <p:spPr>
            <a:xfrm>
              <a:off x="7673110" y="5126913"/>
              <a:ext cx="1062591" cy="67220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latin typeface="Arial Black" panose="020B0A04020102020204" pitchFamily="34" charset="0"/>
                </a:rPr>
                <a:t>Dataset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5BDD1C12-294E-4C2C-8458-FE48C492647A}"/>
                </a:ext>
              </a:extLst>
            </p:cNvPr>
            <p:cNvSpPr/>
            <p:nvPr/>
          </p:nvSpPr>
          <p:spPr>
            <a:xfrm>
              <a:off x="3653086" y="4450196"/>
              <a:ext cx="1328444" cy="7183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latin typeface="Arial Black" panose="020B0A04020102020204" pitchFamily="34" charset="0"/>
                </a:rPr>
                <a:t>Tabular</a:t>
              </a:r>
            </a:p>
            <a:p>
              <a:pPr algn="ctr"/>
              <a:r>
                <a:rPr lang="en-US" sz="900" dirty="0">
                  <a:latin typeface="Arial Black" panose="020B0A04020102020204" pitchFamily="34" charset="0"/>
                </a:rPr>
                <a:t>Editor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A07D3E7-274C-4931-AF35-A029D57D5C00}"/>
                </a:ext>
              </a:extLst>
            </p:cNvPr>
            <p:cNvSpPr/>
            <p:nvPr/>
          </p:nvSpPr>
          <p:spPr>
            <a:xfrm>
              <a:off x="3636973" y="5513609"/>
              <a:ext cx="1328444" cy="7183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latin typeface="Arial Black" panose="020B0A04020102020204" pitchFamily="34" charset="0"/>
                </a:rPr>
                <a:t>Custom Code using TOM</a:t>
              </a: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74792792-7F4F-4423-966E-648EDEF01B54}"/>
                </a:ext>
              </a:extLst>
            </p:cNvPr>
            <p:cNvCxnSpPr>
              <a:cxnSpLocks/>
              <a:stCxn id="24" idx="3"/>
            </p:cNvCxnSpPr>
            <p:nvPr/>
          </p:nvCxnSpPr>
          <p:spPr>
            <a:xfrm>
              <a:off x="4981530" y="4809381"/>
              <a:ext cx="1715962" cy="552533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1F1D3E12-DAF0-4F9E-9148-A05E39737352}"/>
                </a:ext>
              </a:extLst>
            </p:cNvPr>
            <p:cNvCxnSpPr>
              <a:cxnSpLocks/>
              <a:stCxn id="25" idx="3"/>
            </p:cNvCxnSpPr>
            <p:nvPr/>
          </p:nvCxnSpPr>
          <p:spPr>
            <a:xfrm flipV="1">
              <a:off x="4965418" y="5547206"/>
              <a:ext cx="1724019" cy="325589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4176CE96-8204-4BDF-9B36-0193CFCB7934}"/>
                </a:ext>
              </a:extLst>
            </p:cNvPr>
            <p:cNvSpPr/>
            <p:nvPr/>
          </p:nvSpPr>
          <p:spPr>
            <a:xfrm>
              <a:off x="3281680" y="4225996"/>
              <a:ext cx="6380480" cy="2207388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5985492-9592-46EE-B1FC-DDAE77333FDC}"/>
                </a:ext>
              </a:extLst>
            </p:cNvPr>
            <p:cNvSpPr/>
            <p:nvPr/>
          </p:nvSpPr>
          <p:spPr>
            <a:xfrm>
              <a:off x="6706371" y="5207475"/>
              <a:ext cx="925636" cy="508911"/>
            </a:xfrm>
            <a:prstGeom prst="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latin typeface="Arial Black" panose="020B0A04020102020204" pitchFamily="34" charset="0"/>
                </a:rPr>
                <a:t>XMLA</a:t>
              </a:r>
            </a:p>
            <a:p>
              <a:pPr algn="ctr"/>
              <a:r>
                <a:rPr lang="en-US" sz="900" dirty="0">
                  <a:latin typeface="Arial Black" panose="020B0A04020102020204" pitchFamily="34" charset="0"/>
                </a:rPr>
                <a:t>Endpoint</a:t>
              </a:r>
            </a:p>
          </p:txBody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35DE2FFC-6FB2-4236-A99A-497BC916E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Dataset Translations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BD623BE-0986-49F0-812C-DCFB565A5BB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1613" y="1227439"/>
            <a:ext cx="11624185" cy="2954655"/>
          </a:xfrm>
        </p:spPr>
        <p:txBody>
          <a:bodyPr/>
          <a:lstStyle/>
          <a:p>
            <a:r>
              <a:rPr lang="en-US" dirty="0"/>
              <a:t>You can add dataset translations into PBIX project file</a:t>
            </a:r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You can add/manage dataset translations on datasets running in Power BI Service</a:t>
            </a:r>
          </a:p>
        </p:txBody>
      </p:sp>
    </p:spTree>
    <p:extLst>
      <p:ext uri="{BB962C8B-B14F-4D97-AF65-F5344CB8AC3E}">
        <p14:creationId xmlns:p14="http://schemas.microsoft.com/office/powerpoint/2010/main" val="2808625786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B4D5C-2292-409D-93AF-B2BD59E8D6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with Tabular Editor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DD81FC-D6CC-4A9B-9D4E-D0FD18E3404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Download from </a:t>
            </a:r>
            <a:r>
              <a:rPr lang="en-US" dirty="0">
                <a:hlinkClick r:id="rId2"/>
              </a:rPr>
              <a:t>https://github.com/otykier/TabularEditor/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3EB2132-F9FB-4ACE-AB75-A46726B8C7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755" y="1986718"/>
            <a:ext cx="8971280" cy="421774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95578181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E7FE911-4C9E-4503-85D3-6D92DFF057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Tabular Object Model (TOM)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4A79D4-DF1C-4E35-973E-E0113582C70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TOM is extension of Analysis Management Object (AMO) client library</a:t>
            </a:r>
          </a:p>
          <a:p>
            <a:pPr lvl="1"/>
            <a:r>
              <a:rPr lang="en-US" dirty="0"/>
              <a:t>Created to support programming tabular model databases in SQL Analysis Services</a:t>
            </a:r>
          </a:p>
          <a:p>
            <a:pPr lvl="1"/>
            <a:r>
              <a:rPr lang="en-US" dirty="0"/>
              <a:t>Updated to support programming datasets in Power BI Desktop and the Power BI Service</a:t>
            </a:r>
          </a:p>
          <a:p>
            <a:r>
              <a:rPr lang="en-US" dirty="0"/>
              <a:t>TOM provides a programmatic way to view/edit data models</a:t>
            </a:r>
          </a:p>
          <a:p>
            <a:pPr lvl="1"/>
            <a:r>
              <a:rPr lang="en-US" dirty="0"/>
              <a:t>Creating models</a:t>
            </a:r>
          </a:p>
          <a:p>
            <a:pPr lvl="1"/>
            <a:r>
              <a:rPr lang="en-US" dirty="0"/>
              <a:t>importing and refreshing data</a:t>
            </a:r>
          </a:p>
          <a:p>
            <a:pPr lvl="1"/>
            <a:r>
              <a:rPr lang="en-US" dirty="0"/>
              <a:t>Assigning roles and permissions</a:t>
            </a:r>
          </a:p>
          <a:p>
            <a:pPr lvl="1"/>
            <a:r>
              <a:rPr lang="en-US" dirty="0"/>
              <a:t>Adding support for secondary cultures/languages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7797FB2A-3C3A-49F8-A250-F377B5631AB5}"/>
              </a:ext>
            </a:extLst>
          </p:cNvPr>
          <p:cNvGrpSpPr/>
          <p:nvPr/>
        </p:nvGrpSpPr>
        <p:grpSpPr>
          <a:xfrm>
            <a:off x="7364632" y="3296519"/>
            <a:ext cx="2949762" cy="3340950"/>
            <a:chOff x="6815991" y="3242730"/>
            <a:chExt cx="3156013" cy="357455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42D4C79-A308-42AA-982A-B439A6E12AD2}"/>
                </a:ext>
              </a:extLst>
            </p:cNvPr>
            <p:cNvSpPr/>
            <p:nvPr/>
          </p:nvSpPr>
          <p:spPr>
            <a:xfrm>
              <a:off x="6815991" y="3242730"/>
              <a:ext cx="2050742" cy="30499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>
                  <a:solidFill>
                    <a:schemeClr val="tx1"/>
                  </a:solidFill>
                </a:rPr>
                <a:t>Server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D7161FD-203C-47C1-8A7B-7076BED782A2}"/>
                </a:ext>
              </a:extLst>
            </p:cNvPr>
            <p:cNvSpPr/>
            <p:nvPr/>
          </p:nvSpPr>
          <p:spPr>
            <a:xfrm>
              <a:off x="7153343" y="3651426"/>
              <a:ext cx="2050742" cy="30499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>
                  <a:solidFill>
                    <a:schemeClr val="tx1"/>
                  </a:solidFill>
                </a:rPr>
                <a:t>Database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CE340E6-2551-4877-B6A6-F980786E7F09}"/>
                </a:ext>
              </a:extLst>
            </p:cNvPr>
            <p:cNvSpPr/>
            <p:nvPr/>
          </p:nvSpPr>
          <p:spPr>
            <a:xfrm>
              <a:off x="7502532" y="4060121"/>
              <a:ext cx="2050742" cy="30499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>
                  <a:solidFill>
                    <a:schemeClr val="tx1"/>
                  </a:solidFill>
                </a:rPr>
                <a:t>Model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419CAE8-85D9-4FB1-A879-990287E9607B}"/>
                </a:ext>
              </a:extLst>
            </p:cNvPr>
            <p:cNvSpPr/>
            <p:nvPr/>
          </p:nvSpPr>
          <p:spPr>
            <a:xfrm>
              <a:off x="7921262" y="4468815"/>
              <a:ext cx="2050742" cy="30499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>
                  <a:solidFill>
                    <a:schemeClr val="tx1"/>
                  </a:solidFill>
                </a:rPr>
                <a:t>DataSource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5845B11-847B-4100-81A2-36A1FA5BA363}"/>
                </a:ext>
              </a:extLst>
            </p:cNvPr>
            <p:cNvSpPr/>
            <p:nvPr/>
          </p:nvSpPr>
          <p:spPr>
            <a:xfrm>
              <a:off x="7921262" y="4877509"/>
              <a:ext cx="2050742" cy="30499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>
                  <a:solidFill>
                    <a:schemeClr val="tx1"/>
                  </a:solidFill>
                </a:rPr>
                <a:t>Table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B273691-D2D8-4817-9B9D-8EE873C9069C}"/>
                </a:ext>
              </a:extLst>
            </p:cNvPr>
            <p:cNvSpPr/>
            <p:nvPr/>
          </p:nvSpPr>
          <p:spPr>
            <a:xfrm>
              <a:off x="7921262" y="5286203"/>
              <a:ext cx="2050742" cy="30499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>
                  <a:solidFill>
                    <a:schemeClr val="tx1"/>
                  </a:solidFill>
                </a:rPr>
                <a:t>Relationship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D927BD8-EE82-4385-806B-8676774FFB5B}"/>
                </a:ext>
              </a:extLst>
            </p:cNvPr>
            <p:cNvSpPr/>
            <p:nvPr/>
          </p:nvSpPr>
          <p:spPr>
            <a:xfrm>
              <a:off x="7921262" y="5694896"/>
              <a:ext cx="2050742" cy="30499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>
                  <a:solidFill>
                    <a:schemeClr val="tx1"/>
                  </a:solidFill>
                </a:rPr>
                <a:t>Perspective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13EF8D9-B521-46AC-851D-0E881D8C4992}"/>
                </a:ext>
              </a:extLst>
            </p:cNvPr>
            <p:cNvSpPr/>
            <p:nvPr/>
          </p:nvSpPr>
          <p:spPr>
            <a:xfrm>
              <a:off x="7921262" y="6103590"/>
              <a:ext cx="2050742" cy="304997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>
                  <a:solidFill>
                    <a:schemeClr val="tx1"/>
                  </a:solidFill>
                </a:rPr>
                <a:t>Culture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D271C01-E52C-40C5-A921-E536A38E350A}"/>
                </a:ext>
              </a:extLst>
            </p:cNvPr>
            <p:cNvSpPr/>
            <p:nvPr/>
          </p:nvSpPr>
          <p:spPr>
            <a:xfrm>
              <a:off x="7921262" y="6512286"/>
              <a:ext cx="2050742" cy="30499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>
                  <a:solidFill>
                    <a:schemeClr val="tx1"/>
                  </a:solidFill>
                </a:rPr>
                <a:t>Role</a:t>
              </a: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8DEED13-844B-40F4-9235-F16472203BD9}"/>
                </a:ext>
              </a:extLst>
            </p:cNvPr>
            <p:cNvCxnSpPr>
              <a:cxnSpLocks/>
            </p:cNvCxnSpPr>
            <p:nvPr/>
          </p:nvCxnSpPr>
          <p:spPr>
            <a:xfrm>
              <a:off x="6909320" y="3547727"/>
              <a:ext cx="0" cy="2655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88196629-3622-40DD-AB27-5C2F3C1204B7}"/>
                </a:ext>
              </a:extLst>
            </p:cNvPr>
            <p:cNvCxnSpPr/>
            <p:nvPr/>
          </p:nvCxnSpPr>
          <p:spPr>
            <a:xfrm>
              <a:off x="6909320" y="3799003"/>
              <a:ext cx="203662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88C3FD0-2AF1-454D-AE7E-4649AF35506D}"/>
                </a:ext>
              </a:extLst>
            </p:cNvPr>
            <p:cNvCxnSpPr>
              <a:cxnSpLocks/>
            </p:cNvCxnSpPr>
            <p:nvPr/>
          </p:nvCxnSpPr>
          <p:spPr>
            <a:xfrm>
              <a:off x="7265555" y="3956423"/>
              <a:ext cx="0" cy="2655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8368E53C-2660-42C5-8941-947B8AEC5AD2}"/>
                </a:ext>
              </a:extLst>
            </p:cNvPr>
            <p:cNvCxnSpPr>
              <a:cxnSpLocks/>
            </p:cNvCxnSpPr>
            <p:nvPr/>
          </p:nvCxnSpPr>
          <p:spPr>
            <a:xfrm>
              <a:off x="7265555" y="4207699"/>
              <a:ext cx="203662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D048C1CE-0707-4B88-A380-D659D4281A1D}"/>
                </a:ext>
              </a:extLst>
            </p:cNvPr>
            <p:cNvCxnSpPr>
              <a:cxnSpLocks/>
            </p:cNvCxnSpPr>
            <p:nvPr/>
          </p:nvCxnSpPr>
          <p:spPr>
            <a:xfrm>
              <a:off x="7690370" y="4365118"/>
              <a:ext cx="0" cy="2655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4C737CC8-2FA5-4324-A6D5-D55A9CBF7AD3}"/>
                </a:ext>
              </a:extLst>
            </p:cNvPr>
            <p:cNvCxnSpPr>
              <a:cxnSpLocks/>
            </p:cNvCxnSpPr>
            <p:nvPr/>
          </p:nvCxnSpPr>
          <p:spPr>
            <a:xfrm>
              <a:off x="7690370" y="4616394"/>
              <a:ext cx="203662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8123F79B-5396-4A9D-A36B-231A42086F5E}"/>
                </a:ext>
              </a:extLst>
            </p:cNvPr>
            <p:cNvCxnSpPr>
              <a:cxnSpLocks/>
            </p:cNvCxnSpPr>
            <p:nvPr/>
          </p:nvCxnSpPr>
          <p:spPr>
            <a:xfrm>
              <a:off x="7692275" y="4616394"/>
              <a:ext cx="0" cy="43467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3F30DA66-8E0E-4848-AB58-C4E03F252F33}"/>
                </a:ext>
              </a:extLst>
            </p:cNvPr>
            <p:cNvCxnSpPr>
              <a:cxnSpLocks/>
            </p:cNvCxnSpPr>
            <p:nvPr/>
          </p:nvCxnSpPr>
          <p:spPr>
            <a:xfrm>
              <a:off x="7692275" y="5036842"/>
              <a:ext cx="203662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9F3AF86A-44B8-462B-98DD-6CCC626B706E}"/>
                </a:ext>
              </a:extLst>
            </p:cNvPr>
            <p:cNvCxnSpPr>
              <a:cxnSpLocks/>
            </p:cNvCxnSpPr>
            <p:nvPr/>
          </p:nvCxnSpPr>
          <p:spPr>
            <a:xfrm>
              <a:off x="7692275" y="5036842"/>
              <a:ext cx="0" cy="43467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E1082FC7-F1B9-407A-9DA5-B52036A58FBF}"/>
                </a:ext>
              </a:extLst>
            </p:cNvPr>
            <p:cNvCxnSpPr>
              <a:cxnSpLocks/>
            </p:cNvCxnSpPr>
            <p:nvPr/>
          </p:nvCxnSpPr>
          <p:spPr>
            <a:xfrm>
              <a:off x="7692275" y="5457290"/>
              <a:ext cx="203662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C6369D34-A345-416E-A9DF-7C1A1985F863}"/>
                </a:ext>
              </a:extLst>
            </p:cNvPr>
            <p:cNvCxnSpPr>
              <a:cxnSpLocks/>
            </p:cNvCxnSpPr>
            <p:nvPr/>
          </p:nvCxnSpPr>
          <p:spPr>
            <a:xfrm>
              <a:off x="7691869" y="5436796"/>
              <a:ext cx="0" cy="43467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E5A931DF-C9F9-4FA9-B842-A799A61229B7}"/>
                </a:ext>
              </a:extLst>
            </p:cNvPr>
            <p:cNvCxnSpPr>
              <a:cxnSpLocks/>
            </p:cNvCxnSpPr>
            <p:nvPr/>
          </p:nvCxnSpPr>
          <p:spPr>
            <a:xfrm>
              <a:off x="7691869" y="5857244"/>
              <a:ext cx="203662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088AAF9B-D4FC-484D-9BF9-A056417585B4}"/>
                </a:ext>
              </a:extLst>
            </p:cNvPr>
            <p:cNvCxnSpPr>
              <a:cxnSpLocks/>
            </p:cNvCxnSpPr>
            <p:nvPr/>
          </p:nvCxnSpPr>
          <p:spPr>
            <a:xfrm>
              <a:off x="7685822" y="5841378"/>
              <a:ext cx="0" cy="43467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E53A92CD-36A2-42D5-8DAF-A70DA5E74C26}"/>
                </a:ext>
              </a:extLst>
            </p:cNvPr>
            <p:cNvCxnSpPr>
              <a:cxnSpLocks/>
            </p:cNvCxnSpPr>
            <p:nvPr/>
          </p:nvCxnSpPr>
          <p:spPr>
            <a:xfrm>
              <a:off x="7685822" y="6261826"/>
              <a:ext cx="203662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E8272D1C-7AD0-469B-A072-371C7C703DFC}"/>
                </a:ext>
              </a:extLst>
            </p:cNvPr>
            <p:cNvCxnSpPr>
              <a:cxnSpLocks/>
            </p:cNvCxnSpPr>
            <p:nvPr/>
          </p:nvCxnSpPr>
          <p:spPr>
            <a:xfrm>
              <a:off x="7685822" y="6256088"/>
              <a:ext cx="0" cy="43467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DD981472-232A-4873-9C6A-DD115612B5A7}"/>
                </a:ext>
              </a:extLst>
            </p:cNvPr>
            <p:cNvCxnSpPr>
              <a:cxnSpLocks/>
            </p:cNvCxnSpPr>
            <p:nvPr/>
          </p:nvCxnSpPr>
          <p:spPr>
            <a:xfrm>
              <a:off x="7685822" y="6676536"/>
              <a:ext cx="203662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30546900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57FA4-32BA-47D5-B19B-63CEFA0BA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Metadata Translations</a:t>
            </a:r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id="{19C8DE4A-34F7-4374-885B-C34375E23F3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1613" y="1227439"/>
            <a:ext cx="11624185" cy="1800493"/>
          </a:xfrm>
        </p:spPr>
        <p:txBody>
          <a:bodyPr/>
          <a:lstStyle/>
          <a:p>
            <a:r>
              <a:rPr lang="en-US" dirty="0"/>
              <a:t>When you create a new PBIX project…</a:t>
            </a:r>
          </a:p>
          <a:p>
            <a:pPr lvl="1"/>
            <a:r>
              <a:rPr lang="en-US" dirty="0"/>
              <a:t>It has a default culture (</a:t>
            </a:r>
            <a:r>
              <a:rPr lang="en-US" dirty="0" err="1"/>
              <a:t>en</a:t>
            </a:r>
            <a:r>
              <a:rPr lang="en-US" dirty="0"/>
              <a:t>-US) but contains no translations</a:t>
            </a:r>
          </a:p>
          <a:p>
            <a:pPr lvl="1"/>
            <a:r>
              <a:rPr lang="en-US" dirty="0"/>
              <a:t>You must add translations for each spoken language 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1578EA6-61FA-4EE1-961C-D0E1A52287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7128" y="2754957"/>
            <a:ext cx="2650472" cy="192418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F77BAF0-8D5D-4240-A0D2-2A3CE307DA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8314" y="2748591"/>
            <a:ext cx="4238461" cy="388995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FF0EFE7-8F0D-438F-BB84-6545D129ABCE}"/>
              </a:ext>
            </a:extLst>
          </p:cNvPr>
          <p:cNvSpPr/>
          <p:nvPr/>
        </p:nvSpPr>
        <p:spPr>
          <a:xfrm>
            <a:off x="1312916" y="2635999"/>
            <a:ext cx="1745793" cy="2398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tx1"/>
                </a:solidFill>
              </a:rPr>
              <a:t>Server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41A330A-6B0D-48B6-955A-F73FACA3FC1B}"/>
              </a:ext>
            </a:extLst>
          </p:cNvPr>
          <p:cNvSpPr/>
          <p:nvPr/>
        </p:nvSpPr>
        <p:spPr>
          <a:xfrm>
            <a:off x="1600103" y="2957392"/>
            <a:ext cx="1745793" cy="2398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tx1"/>
                </a:solidFill>
              </a:rPr>
              <a:t>Database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688686-E261-443F-B671-499585EE50D3}"/>
              </a:ext>
            </a:extLst>
          </p:cNvPr>
          <p:cNvSpPr/>
          <p:nvPr/>
        </p:nvSpPr>
        <p:spPr>
          <a:xfrm>
            <a:off x="1897368" y="3278786"/>
            <a:ext cx="1745793" cy="2398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tx1"/>
                </a:solidFill>
              </a:rPr>
              <a:t>Model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21AC07-A9F3-4FC5-8E75-A6E62FA0FEBC}"/>
              </a:ext>
            </a:extLst>
          </p:cNvPr>
          <p:cNvSpPr/>
          <p:nvPr/>
        </p:nvSpPr>
        <p:spPr>
          <a:xfrm>
            <a:off x="2248164" y="4962704"/>
            <a:ext cx="1745793" cy="23984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tx1"/>
                </a:solidFill>
              </a:rPr>
              <a:t>Culture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19B7E6E-198B-44BB-A16A-432775FBC235}"/>
              </a:ext>
            </a:extLst>
          </p:cNvPr>
          <p:cNvCxnSpPr>
            <a:cxnSpLocks/>
          </p:cNvCxnSpPr>
          <p:nvPr/>
        </p:nvCxnSpPr>
        <p:spPr>
          <a:xfrm>
            <a:off x="1392366" y="2875845"/>
            <a:ext cx="0" cy="20878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0340C1D-A023-4D56-90B7-E39F890B707E}"/>
              </a:ext>
            </a:extLst>
          </p:cNvPr>
          <p:cNvCxnSpPr/>
          <p:nvPr/>
        </p:nvCxnSpPr>
        <p:spPr>
          <a:xfrm>
            <a:off x="1392366" y="3073446"/>
            <a:ext cx="17337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34CC4B1-E7BD-472D-8CC3-8B64F0ED6D85}"/>
              </a:ext>
            </a:extLst>
          </p:cNvPr>
          <p:cNvCxnSpPr>
            <a:cxnSpLocks/>
          </p:cNvCxnSpPr>
          <p:nvPr/>
        </p:nvCxnSpPr>
        <p:spPr>
          <a:xfrm>
            <a:off x="1695629" y="3197239"/>
            <a:ext cx="0" cy="20878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5476816-0C17-44FC-A5CD-1AD7F3A42883}"/>
              </a:ext>
            </a:extLst>
          </p:cNvPr>
          <p:cNvCxnSpPr>
            <a:cxnSpLocks/>
          </p:cNvCxnSpPr>
          <p:nvPr/>
        </p:nvCxnSpPr>
        <p:spPr>
          <a:xfrm>
            <a:off x="1695629" y="3394840"/>
            <a:ext cx="17337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A682D41-46B4-499A-831A-15FC3AF0244C}"/>
              </a:ext>
            </a:extLst>
          </p:cNvPr>
          <p:cNvCxnSpPr>
            <a:cxnSpLocks/>
          </p:cNvCxnSpPr>
          <p:nvPr/>
        </p:nvCxnSpPr>
        <p:spPr>
          <a:xfrm>
            <a:off x="2058895" y="3518632"/>
            <a:ext cx="0" cy="20878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4C4FE3C-AE45-4A13-8B65-DFABD77167C6}"/>
              </a:ext>
            </a:extLst>
          </p:cNvPr>
          <p:cNvCxnSpPr>
            <a:cxnSpLocks/>
          </p:cNvCxnSpPr>
          <p:nvPr/>
        </p:nvCxnSpPr>
        <p:spPr>
          <a:xfrm>
            <a:off x="2057273" y="3759377"/>
            <a:ext cx="17337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F279A66-34D1-4914-A6D1-0B22829F9F5E}"/>
              </a:ext>
            </a:extLst>
          </p:cNvPr>
          <p:cNvCxnSpPr>
            <a:cxnSpLocks/>
          </p:cNvCxnSpPr>
          <p:nvPr/>
        </p:nvCxnSpPr>
        <p:spPr>
          <a:xfrm>
            <a:off x="2058895" y="3716233"/>
            <a:ext cx="0" cy="34182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13A92C8-6EB1-484C-AB6B-B639A52AC12E}"/>
              </a:ext>
            </a:extLst>
          </p:cNvPr>
          <p:cNvCxnSpPr>
            <a:cxnSpLocks/>
          </p:cNvCxnSpPr>
          <p:nvPr/>
        </p:nvCxnSpPr>
        <p:spPr>
          <a:xfrm>
            <a:off x="2058895" y="4046869"/>
            <a:ext cx="0" cy="34182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BF103CE-2281-42BB-AB73-1516C7F7BBE9}"/>
              </a:ext>
            </a:extLst>
          </p:cNvPr>
          <p:cNvCxnSpPr>
            <a:cxnSpLocks/>
          </p:cNvCxnSpPr>
          <p:nvPr/>
        </p:nvCxnSpPr>
        <p:spPr>
          <a:xfrm>
            <a:off x="2058895" y="4361388"/>
            <a:ext cx="0" cy="34182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62B3966-96BC-48B9-B2FE-7AC349FB1D54}"/>
              </a:ext>
            </a:extLst>
          </p:cNvPr>
          <p:cNvCxnSpPr>
            <a:cxnSpLocks/>
          </p:cNvCxnSpPr>
          <p:nvPr/>
        </p:nvCxnSpPr>
        <p:spPr>
          <a:xfrm>
            <a:off x="2058895" y="4691442"/>
            <a:ext cx="0" cy="38417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1A00883-1C85-4569-B8E9-803121B50785}"/>
              </a:ext>
            </a:extLst>
          </p:cNvPr>
          <p:cNvCxnSpPr>
            <a:cxnSpLocks/>
          </p:cNvCxnSpPr>
          <p:nvPr/>
        </p:nvCxnSpPr>
        <p:spPr>
          <a:xfrm>
            <a:off x="2046805" y="5071408"/>
            <a:ext cx="17337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9A9A3F15-74C1-45F9-BF94-4C6C21093C7D}"/>
              </a:ext>
            </a:extLst>
          </p:cNvPr>
          <p:cNvSpPr/>
          <p:nvPr/>
        </p:nvSpPr>
        <p:spPr>
          <a:xfrm>
            <a:off x="2276882" y="3645152"/>
            <a:ext cx="1745793" cy="23984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tx1"/>
                </a:solidFill>
              </a:rPr>
              <a:t>Table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F074BA6-A874-40AF-9E44-65E1A0FB17BE}"/>
              </a:ext>
            </a:extLst>
          </p:cNvPr>
          <p:cNvSpPr/>
          <p:nvPr/>
        </p:nvSpPr>
        <p:spPr>
          <a:xfrm>
            <a:off x="2633346" y="3963210"/>
            <a:ext cx="1745793" cy="23984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tx1"/>
                </a:solidFill>
              </a:rPr>
              <a:t>Column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1528C5C-C0FE-4C34-AED6-58E09B23C502}"/>
              </a:ext>
            </a:extLst>
          </p:cNvPr>
          <p:cNvSpPr/>
          <p:nvPr/>
        </p:nvSpPr>
        <p:spPr>
          <a:xfrm>
            <a:off x="2633346" y="4284602"/>
            <a:ext cx="1745793" cy="23984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tx1"/>
                </a:solidFill>
              </a:rPr>
              <a:t>Measure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11CE750-F132-432B-AD86-5172CE4B48FD}"/>
              </a:ext>
            </a:extLst>
          </p:cNvPr>
          <p:cNvSpPr/>
          <p:nvPr/>
        </p:nvSpPr>
        <p:spPr>
          <a:xfrm>
            <a:off x="2633346" y="4605994"/>
            <a:ext cx="1745793" cy="23984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tx1"/>
                </a:solidFill>
              </a:rPr>
              <a:t>Hierarchy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5A4CD8B9-BC1F-42BA-B477-46E17177F613}"/>
              </a:ext>
            </a:extLst>
          </p:cNvPr>
          <p:cNvCxnSpPr>
            <a:cxnSpLocks/>
          </p:cNvCxnSpPr>
          <p:nvPr/>
        </p:nvCxnSpPr>
        <p:spPr>
          <a:xfrm>
            <a:off x="2436789" y="3884999"/>
            <a:ext cx="0" cy="20878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924C3DF-277D-4E79-A3F6-D9C5F255A813}"/>
              </a:ext>
            </a:extLst>
          </p:cNvPr>
          <p:cNvCxnSpPr>
            <a:cxnSpLocks/>
          </p:cNvCxnSpPr>
          <p:nvPr/>
        </p:nvCxnSpPr>
        <p:spPr>
          <a:xfrm>
            <a:off x="2436789" y="4082599"/>
            <a:ext cx="17337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D96DE99-0242-4B1B-82CA-E6C68E976299}"/>
              </a:ext>
            </a:extLst>
          </p:cNvPr>
          <p:cNvCxnSpPr>
            <a:cxnSpLocks/>
          </p:cNvCxnSpPr>
          <p:nvPr/>
        </p:nvCxnSpPr>
        <p:spPr>
          <a:xfrm>
            <a:off x="2438410" y="4082599"/>
            <a:ext cx="0" cy="34182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81C5AA0-3673-4CA6-A520-94783BE34072}"/>
              </a:ext>
            </a:extLst>
          </p:cNvPr>
          <p:cNvCxnSpPr>
            <a:cxnSpLocks/>
          </p:cNvCxnSpPr>
          <p:nvPr/>
        </p:nvCxnSpPr>
        <p:spPr>
          <a:xfrm>
            <a:off x="2438410" y="4413235"/>
            <a:ext cx="17337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2EF844B-23EE-49C0-9B7E-744C1C11BC14}"/>
              </a:ext>
            </a:extLst>
          </p:cNvPr>
          <p:cNvCxnSpPr>
            <a:cxnSpLocks/>
          </p:cNvCxnSpPr>
          <p:nvPr/>
        </p:nvCxnSpPr>
        <p:spPr>
          <a:xfrm>
            <a:off x="2438410" y="4413235"/>
            <a:ext cx="0" cy="34182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FC7910D-1581-4525-BED4-348587C6A764}"/>
              </a:ext>
            </a:extLst>
          </p:cNvPr>
          <p:cNvCxnSpPr>
            <a:cxnSpLocks/>
          </p:cNvCxnSpPr>
          <p:nvPr/>
        </p:nvCxnSpPr>
        <p:spPr>
          <a:xfrm>
            <a:off x="2438410" y="4743871"/>
            <a:ext cx="17337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2A49683-C0A9-4880-AEE9-E957B8FDB48E}"/>
              </a:ext>
            </a:extLst>
          </p:cNvPr>
          <p:cNvCxnSpPr>
            <a:cxnSpLocks/>
          </p:cNvCxnSpPr>
          <p:nvPr/>
        </p:nvCxnSpPr>
        <p:spPr>
          <a:xfrm>
            <a:off x="2438064" y="4727754"/>
            <a:ext cx="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57">
            <a:extLst>
              <a:ext uri="{FF2B5EF4-FFF2-40B4-BE49-F238E27FC236}">
                <a16:creationId xmlns:a16="http://schemas.microsoft.com/office/drawing/2014/main" id="{EB154E1B-589E-4BEE-9809-DDB63AC824F9}"/>
              </a:ext>
            </a:extLst>
          </p:cNvPr>
          <p:cNvGrpSpPr/>
          <p:nvPr/>
        </p:nvGrpSpPr>
        <p:grpSpPr>
          <a:xfrm>
            <a:off x="2465483" y="5199507"/>
            <a:ext cx="2710020" cy="1649501"/>
            <a:chOff x="1761395" y="4861179"/>
            <a:chExt cx="2710020" cy="1649501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4BEC7CD7-3C6B-48D4-9EA9-2D32A38418AB}"/>
                </a:ext>
              </a:extLst>
            </p:cNvPr>
            <p:cNvCxnSpPr>
              <a:cxnSpLocks/>
            </p:cNvCxnSpPr>
            <p:nvPr/>
          </p:nvCxnSpPr>
          <p:spPr>
            <a:xfrm>
              <a:off x="1763017" y="4861179"/>
              <a:ext cx="0" cy="20878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279F931B-4A9D-4147-959A-F06D396EE290}"/>
                </a:ext>
              </a:extLst>
            </p:cNvPr>
            <p:cNvCxnSpPr>
              <a:cxnSpLocks/>
            </p:cNvCxnSpPr>
            <p:nvPr/>
          </p:nvCxnSpPr>
          <p:spPr>
            <a:xfrm>
              <a:off x="1761395" y="5070652"/>
              <a:ext cx="173377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862C6C0F-DAC7-41B4-A036-505AD0525EBE}"/>
                </a:ext>
              </a:extLst>
            </p:cNvPr>
            <p:cNvSpPr/>
            <p:nvPr/>
          </p:nvSpPr>
          <p:spPr>
            <a:xfrm>
              <a:off x="1981004" y="4962681"/>
              <a:ext cx="1745793" cy="239846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dirty="0">
                  <a:solidFill>
                    <a:schemeClr val="tx1"/>
                  </a:solidFill>
                </a:rPr>
                <a:t>Translation</a:t>
              </a: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D2267408-41BC-494C-98C5-21D33212620E}"/>
                </a:ext>
              </a:extLst>
            </p:cNvPr>
            <p:cNvCxnSpPr>
              <a:cxnSpLocks/>
            </p:cNvCxnSpPr>
            <p:nvPr/>
          </p:nvCxnSpPr>
          <p:spPr>
            <a:xfrm>
              <a:off x="2161216" y="5209343"/>
              <a:ext cx="0" cy="20878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3A5C9E11-1859-403F-AB91-7483CD4D8C01}"/>
                </a:ext>
              </a:extLst>
            </p:cNvPr>
            <p:cNvCxnSpPr>
              <a:cxnSpLocks/>
            </p:cNvCxnSpPr>
            <p:nvPr/>
          </p:nvCxnSpPr>
          <p:spPr>
            <a:xfrm>
              <a:off x="2159594" y="5418816"/>
              <a:ext cx="173377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E76FEF61-0AA3-4682-8D74-082E1200B657}"/>
                </a:ext>
              </a:extLst>
            </p:cNvPr>
            <p:cNvSpPr/>
            <p:nvPr/>
          </p:nvSpPr>
          <p:spPr>
            <a:xfrm>
              <a:off x="2369157" y="5295294"/>
              <a:ext cx="1745793" cy="23984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dirty="0">
                  <a:solidFill>
                    <a:schemeClr val="tx1"/>
                  </a:solidFill>
                </a:rPr>
                <a:t>Table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976DA2F4-3B3E-4151-B4C6-9B1A1E2ADCDA}"/>
                </a:ext>
              </a:extLst>
            </p:cNvPr>
            <p:cNvSpPr/>
            <p:nvPr/>
          </p:nvSpPr>
          <p:spPr>
            <a:xfrm>
              <a:off x="2725622" y="5628049"/>
              <a:ext cx="1745793" cy="23984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dirty="0">
                  <a:solidFill>
                    <a:schemeClr val="tx1"/>
                  </a:solidFill>
                </a:rPr>
                <a:t>Column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D044E86B-0550-4167-B887-B3158A0A72A4}"/>
                </a:ext>
              </a:extLst>
            </p:cNvPr>
            <p:cNvSpPr/>
            <p:nvPr/>
          </p:nvSpPr>
          <p:spPr>
            <a:xfrm>
              <a:off x="2725622" y="5949441"/>
              <a:ext cx="1745793" cy="23984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dirty="0">
                  <a:solidFill>
                    <a:schemeClr val="tx1"/>
                  </a:solidFill>
                </a:rPr>
                <a:t>Measure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85BB73FB-868E-42D8-BAEC-3F33A2CD7940}"/>
                </a:ext>
              </a:extLst>
            </p:cNvPr>
            <p:cNvSpPr/>
            <p:nvPr/>
          </p:nvSpPr>
          <p:spPr>
            <a:xfrm>
              <a:off x="2725622" y="6270834"/>
              <a:ext cx="1745793" cy="23984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dirty="0">
                  <a:solidFill>
                    <a:schemeClr val="tx1"/>
                  </a:solidFill>
                </a:rPr>
                <a:t>Hierarchy</a:t>
              </a:r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2C5CB2D3-B1F9-4458-ADAE-00AF0ABC580E}"/>
                </a:ext>
              </a:extLst>
            </p:cNvPr>
            <p:cNvCxnSpPr>
              <a:cxnSpLocks/>
            </p:cNvCxnSpPr>
            <p:nvPr/>
          </p:nvCxnSpPr>
          <p:spPr>
            <a:xfrm>
              <a:off x="2529064" y="5535140"/>
              <a:ext cx="0" cy="20878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070A1599-336A-4350-8946-0B95479E29B7}"/>
                </a:ext>
              </a:extLst>
            </p:cNvPr>
            <p:cNvCxnSpPr>
              <a:cxnSpLocks/>
            </p:cNvCxnSpPr>
            <p:nvPr/>
          </p:nvCxnSpPr>
          <p:spPr>
            <a:xfrm>
              <a:off x="2529064" y="5732741"/>
              <a:ext cx="173377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6153EECE-DD2B-444A-8674-A50C867B4DDF}"/>
                </a:ext>
              </a:extLst>
            </p:cNvPr>
            <p:cNvCxnSpPr>
              <a:cxnSpLocks/>
            </p:cNvCxnSpPr>
            <p:nvPr/>
          </p:nvCxnSpPr>
          <p:spPr>
            <a:xfrm>
              <a:off x="2530686" y="5732741"/>
              <a:ext cx="0" cy="34182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061D808B-4BCC-41B5-A067-8C2B986128BC}"/>
                </a:ext>
              </a:extLst>
            </p:cNvPr>
            <p:cNvCxnSpPr>
              <a:cxnSpLocks/>
            </p:cNvCxnSpPr>
            <p:nvPr/>
          </p:nvCxnSpPr>
          <p:spPr>
            <a:xfrm>
              <a:off x="2530686" y="6063377"/>
              <a:ext cx="173377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F8CB122-A0BA-452D-A54E-9267DAD3856A}"/>
                </a:ext>
              </a:extLst>
            </p:cNvPr>
            <p:cNvCxnSpPr>
              <a:cxnSpLocks/>
            </p:cNvCxnSpPr>
            <p:nvPr/>
          </p:nvCxnSpPr>
          <p:spPr>
            <a:xfrm>
              <a:off x="2530686" y="6063377"/>
              <a:ext cx="0" cy="34182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58AA72D1-9143-4A72-81D8-C52AD79BBBC2}"/>
                </a:ext>
              </a:extLst>
            </p:cNvPr>
            <p:cNvCxnSpPr>
              <a:cxnSpLocks/>
            </p:cNvCxnSpPr>
            <p:nvPr/>
          </p:nvCxnSpPr>
          <p:spPr>
            <a:xfrm>
              <a:off x="2530686" y="6394012"/>
              <a:ext cx="173377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29BCE7DA-F823-4E42-9BC7-3B939E867279}"/>
                </a:ext>
              </a:extLst>
            </p:cNvPr>
            <p:cNvCxnSpPr>
              <a:cxnSpLocks/>
            </p:cNvCxnSpPr>
            <p:nvPr/>
          </p:nvCxnSpPr>
          <p:spPr>
            <a:xfrm>
              <a:off x="2530340" y="6377896"/>
              <a:ext cx="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8442151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57571D-0707-4BC0-8B1E-31DC191CF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Secondary Cultures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6DDAD1-A09C-4B1E-A3DF-6FBB16A8468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1613" y="1227439"/>
            <a:ext cx="11624185" cy="969496"/>
          </a:xfrm>
        </p:spPr>
        <p:txBody>
          <a:bodyPr/>
          <a:lstStyle/>
          <a:p>
            <a:r>
              <a:rPr lang="en-US" dirty="0"/>
              <a:t>Translations must be added for each required language</a:t>
            </a:r>
          </a:p>
          <a:p>
            <a:pPr lvl="1"/>
            <a:r>
              <a:rPr lang="en-US" dirty="0"/>
              <a:t>Contains </a:t>
            </a:r>
            <a:r>
              <a:rPr lang="en-US" b="1" dirty="0" err="1"/>
              <a:t>translatedCaption</a:t>
            </a:r>
            <a:r>
              <a:rPr lang="en-US" dirty="0"/>
              <a:t> for each translated string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D0B007-1727-40A2-8DD6-B46E97DABB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9888" y="2350360"/>
            <a:ext cx="5497008" cy="440642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13195436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815247-6139-4DBB-9A1A-15D4C083C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Translations using Tabular Editor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6842B48-88FA-4753-A140-87062064ECD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1613" y="1227439"/>
            <a:ext cx="11624185" cy="461665"/>
          </a:xfrm>
        </p:spPr>
        <p:txBody>
          <a:bodyPr/>
          <a:lstStyle/>
          <a:p>
            <a:r>
              <a:rPr lang="en-US" dirty="0"/>
              <a:t>Tabular Editor can be used to add cultures and populate translations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707B3B-FE40-4A78-B422-4132217919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226"/>
          <a:stretch/>
        </p:blipFill>
        <p:spPr>
          <a:xfrm>
            <a:off x="643847" y="2209903"/>
            <a:ext cx="6034977" cy="373369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7C2D630-FED8-4B14-915D-EFCE8F20C8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7852" y="2220343"/>
            <a:ext cx="4670788" cy="374411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FEFCEC59-34D7-45F6-8718-70AFD61B9275}"/>
              </a:ext>
            </a:extLst>
          </p:cNvPr>
          <p:cNvSpPr/>
          <p:nvPr/>
        </p:nvSpPr>
        <p:spPr>
          <a:xfrm>
            <a:off x="5476461" y="4194310"/>
            <a:ext cx="1719470" cy="69573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009397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AAB21-A74A-4AA3-9DC6-7F5A21D40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31C1B3-327D-4DB3-A0FC-8BD9CAECBA0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1613" y="1227439"/>
            <a:ext cx="11624185" cy="3447098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Overview of Multi-language PBIX Development</a:t>
            </a:r>
          </a:p>
          <a:p>
            <a:r>
              <a:rPr lang="en-US" dirty="0"/>
              <a:t>Designing Multi-language Reports</a:t>
            </a:r>
          </a:p>
          <a:p>
            <a:r>
              <a:rPr lang="en-US" dirty="0"/>
              <a:t>Adding Metadata Translations with TOM</a:t>
            </a:r>
          </a:p>
          <a:p>
            <a:r>
              <a:rPr lang="en-US" dirty="0"/>
              <a:t>Embedding Reports with Specific Locales</a:t>
            </a:r>
          </a:p>
          <a:p>
            <a:r>
              <a:rPr lang="en-US" dirty="0"/>
              <a:t>Designing Data Models to Support Content Translations</a:t>
            </a:r>
          </a:p>
          <a:p>
            <a:r>
              <a:rPr lang="en-US" dirty="0"/>
              <a:t>Setting the Language for Current User using RLS and </a:t>
            </a:r>
            <a:r>
              <a:rPr lang="en-US" dirty="0" err="1"/>
              <a:t>UserCulture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3367693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D45C4D-C21F-451A-BC09-CD14E414BD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Exporting/Importing Metadata Translations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891EBD-A066-480C-9C60-4EEC0B8650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1613" y="1227439"/>
            <a:ext cx="11624185" cy="1862048"/>
          </a:xfrm>
        </p:spPr>
        <p:txBody>
          <a:bodyPr/>
          <a:lstStyle/>
          <a:p>
            <a:r>
              <a:rPr lang="en-US" dirty="0"/>
              <a:t>Tabular Editor supports exporting/importing translations</a:t>
            </a:r>
          </a:p>
          <a:p>
            <a:pPr lvl="1"/>
            <a:r>
              <a:rPr lang="en-US" dirty="0"/>
              <a:t>Export metadata after populating translations for default language</a:t>
            </a:r>
          </a:p>
          <a:p>
            <a:pPr lvl="1"/>
            <a:r>
              <a:rPr lang="en-US" dirty="0"/>
              <a:t>Design workflow with human translators to add translations</a:t>
            </a:r>
          </a:p>
          <a:p>
            <a:pPr lvl="1"/>
            <a:r>
              <a:rPr lang="en-US" dirty="0"/>
              <a:t>Import updated translation back into PBIX project using Tabular Editor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52BDBC1-17DE-4495-B6B3-50FEB9BAB4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1198" b="38128"/>
          <a:stretch/>
        </p:blipFill>
        <p:spPr>
          <a:xfrm>
            <a:off x="406775" y="3306619"/>
            <a:ext cx="2973116" cy="1030331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D6BB1E8-F09A-49E4-BD6B-21BE8554D1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3861" y="3400571"/>
            <a:ext cx="3719480" cy="341364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BFAB3B6-0CC7-4923-B22A-5F0DA48F98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4292" y="3403440"/>
            <a:ext cx="4308075" cy="345336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4479805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A7D468-0420-4CCF-A4B2-7FC63EB679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Translations Builder sample application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0B0C83-FB17-46A5-BE98-CD176E99FC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1613" y="1227439"/>
            <a:ext cx="11624185" cy="1615827"/>
          </a:xfrm>
        </p:spPr>
        <p:txBody>
          <a:bodyPr/>
          <a:lstStyle/>
          <a:p>
            <a:r>
              <a:rPr lang="en-US" dirty="0"/>
              <a:t>C# console application which programs TOM to add translations</a:t>
            </a:r>
          </a:p>
          <a:p>
            <a:pPr lvl="1"/>
            <a:r>
              <a:rPr lang="en-US" dirty="0"/>
              <a:t>Provides code to populate translations of default culture</a:t>
            </a:r>
          </a:p>
          <a:p>
            <a:pPr lvl="1"/>
            <a:r>
              <a:rPr lang="en-US" dirty="0"/>
              <a:t>Provides code to add secondary cultures and populate their translations</a:t>
            </a:r>
          </a:p>
          <a:p>
            <a:pPr lvl="1"/>
            <a:r>
              <a:rPr lang="en-US" dirty="0"/>
              <a:t>Calls to Microsoft Translator Service to create starting set of translations for each language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D5BFA4-8D07-425C-9D6A-A0C4A082CC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4881" y="3036813"/>
            <a:ext cx="4581525" cy="352425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83016809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74344B5-4459-4D24-B167-E4F601CD9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TranslationsManager class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46944D9-514A-4D9D-BC9D-51AD89CD64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1613" y="1227439"/>
            <a:ext cx="11624185" cy="461665"/>
          </a:xfrm>
        </p:spPr>
        <p:txBody>
          <a:bodyPr/>
          <a:lstStyle/>
          <a:p>
            <a:r>
              <a:rPr lang="en-US" dirty="0"/>
              <a:t>TranslationsManager class contains logic to add cultures and add translations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B49BF2-7B77-4731-882E-1FCB36A645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899" y="1884609"/>
            <a:ext cx="5125608" cy="479589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00152113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71B0C4-45A6-4A62-916D-4EFC02BBC2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TranslationsManager.PopulateDefaultCultureTranslations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A92216-DB75-47A2-88FF-7FEFA97E95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1613" y="1227439"/>
            <a:ext cx="11624185" cy="461665"/>
          </a:xfrm>
        </p:spPr>
        <p:txBody>
          <a:bodyPr/>
          <a:lstStyle/>
          <a:p>
            <a:r>
              <a:rPr lang="en-US" dirty="0"/>
              <a:t>This code adds translation to the default culture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0628995-CE8B-4239-8FF0-593868A826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459" y="1891592"/>
            <a:ext cx="6480837" cy="451747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91F3EB9-BCEE-459D-8C8A-254BF38B64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0259"/>
          <a:stretch/>
        </p:blipFill>
        <p:spPr>
          <a:xfrm>
            <a:off x="7676516" y="1878837"/>
            <a:ext cx="4232201" cy="456612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55824168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73606B-FBB2-4FE6-8B3A-C3F0EA6D7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TranslatorService class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731B16-8357-4421-85D3-DA28FD63F6D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1613" y="1227439"/>
            <a:ext cx="11624185" cy="523220"/>
          </a:xfrm>
        </p:spPr>
        <p:txBody>
          <a:bodyPr/>
          <a:lstStyle/>
          <a:p>
            <a:r>
              <a:rPr lang="en-US" dirty="0"/>
              <a:t>Abstracts away call to Microsoft Translator service to translate content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5AB0B08-38A6-49B1-A683-BAB5391514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905" y="1875747"/>
            <a:ext cx="6358114" cy="475096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57119032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82D9BF-6679-45F2-A7B8-337D99758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TranslatorService.GetTranslations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26B1426-AEEE-4431-B874-22534F5CFF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725" y="1122962"/>
            <a:ext cx="5767710" cy="365729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D315CF6-184C-4EBD-92C9-936CD9E1081C}"/>
              </a:ext>
            </a:extLst>
          </p:cNvPr>
          <p:cNvSpPr/>
          <p:nvPr/>
        </p:nvSpPr>
        <p:spPr>
          <a:xfrm>
            <a:off x="301215" y="4964354"/>
            <a:ext cx="1861074" cy="1767396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TranslationsBuilder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F315CEAE-59A1-4488-95EC-8446BD944085}"/>
              </a:ext>
            </a:extLst>
          </p:cNvPr>
          <p:cNvSpPr/>
          <p:nvPr/>
        </p:nvSpPr>
        <p:spPr>
          <a:xfrm>
            <a:off x="2164438" y="5430281"/>
            <a:ext cx="6172200" cy="344424"/>
          </a:xfrm>
          <a:prstGeom prst="rightArrow">
            <a:avLst>
              <a:gd name="adj1" fmla="val 74070"/>
              <a:gd name="adj2" fmla="val 50000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bg1"/>
                </a:solidFill>
                <a:latin typeface="Arial Black" panose="020B0A04020102020204" pitchFamily="34" charset="0"/>
              </a:rPr>
              <a:t>https://api.cognitive.microsofttranslator.com/translate</a:t>
            </a:r>
            <a:r>
              <a:rPr lang="en-US" sz="900" dirty="0">
                <a:solidFill>
                  <a:schemeClr val="bg1">
                    <a:lumMod val="75000"/>
                  </a:schemeClr>
                </a:solidFill>
                <a:latin typeface="Arial Black" panose="020B0A04020102020204" pitchFamily="34" charset="0"/>
              </a:rPr>
              <a:t>?api-version=3.0&amp;</a:t>
            </a:r>
            <a:r>
              <a:rPr lang="en-US" sz="900" dirty="0">
                <a:solidFill>
                  <a:schemeClr val="accent6">
                    <a:lumMod val="20000"/>
                    <a:lumOff val="80000"/>
                  </a:schemeClr>
                </a:solidFill>
                <a:latin typeface="Arial Black" panose="020B0A04020102020204" pitchFamily="34" charset="0"/>
              </a:rPr>
              <a:t>from</a:t>
            </a:r>
            <a:r>
              <a:rPr lang="en-US" sz="900" dirty="0">
                <a:solidFill>
                  <a:schemeClr val="bg1"/>
                </a:solidFill>
                <a:latin typeface="Arial Black" panose="020B0A04020102020204" pitchFamily="34" charset="0"/>
              </a:rPr>
              <a:t>=</a:t>
            </a:r>
            <a:r>
              <a:rPr lang="en-US" sz="900" dirty="0">
                <a:solidFill>
                  <a:schemeClr val="accent4">
                    <a:lumMod val="40000"/>
                    <a:lumOff val="60000"/>
                  </a:schemeClr>
                </a:solidFill>
                <a:latin typeface="Arial Black" panose="020B0A04020102020204" pitchFamily="34" charset="0"/>
              </a:rPr>
              <a:t>en</a:t>
            </a:r>
            <a:r>
              <a:rPr lang="en-US" sz="900" dirty="0">
                <a:solidFill>
                  <a:schemeClr val="bg1">
                    <a:lumMod val="75000"/>
                  </a:schemeClr>
                </a:solidFill>
                <a:latin typeface="Arial Black" panose="020B0A04020102020204" pitchFamily="34" charset="0"/>
              </a:rPr>
              <a:t>&amp;</a:t>
            </a:r>
            <a:r>
              <a:rPr lang="en-US" sz="900" dirty="0">
                <a:solidFill>
                  <a:schemeClr val="accent6">
                    <a:lumMod val="20000"/>
                    <a:lumOff val="80000"/>
                  </a:schemeClr>
                </a:solidFill>
                <a:latin typeface="Arial Black" panose="020B0A04020102020204" pitchFamily="34" charset="0"/>
              </a:rPr>
              <a:t>to</a:t>
            </a:r>
            <a:r>
              <a:rPr lang="en-US" sz="900" dirty="0">
                <a:solidFill>
                  <a:schemeClr val="bg1"/>
                </a:solidFill>
                <a:latin typeface="Arial Black" panose="020B0A04020102020204" pitchFamily="34" charset="0"/>
              </a:rPr>
              <a:t>=</a:t>
            </a:r>
            <a:r>
              <a:rPr lang="en-US" sz="900" dirty="0">
                <a:solidFill>
                  <a:schemeClr val="accent4">
                    <a:lumMod val="40000"/>
                    <a:lumOff val="60000"/>
                  </a:schemeClr>
                </a:solidFill>
                <a:latin typeface="Arial Black" panose="020B0A04020102020204" pitchFamily="34" charset="0"/>
              </a:rPr>
              <a:t>nl-NL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886B93E-F018-4A9F-A6C5-09E971FBDC77}"/>
              </a:ext>
            </a:extLst>
          </p:cNvPr>
          <p:cNvSpPr/>
          <p:nvPr/>
        </p:nvSpPr>
        <p:spPr>
          <a:xfrm>
            <a:off x="8439375" y="5039957"/>
            <a:ext cx="2447364" cy="173736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Azure Translator Service</a:t>
            </a:r>
            <a:endParaRPr lang="en-US" sz="1050" dirty="0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BC3CA96-92AE-450D-840A-F3A7FA0530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4587" y="5443846"/>
            <a:ext cx="1619250" cy="3905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60EB7796-FEAC-4871-968C-3BE6FA1FE92A}"/>
              </a:ext>
            </a:extLst>
          </p:cNvPr>
          <p:cNvSpPr/>
          <p:nvPr/>
        </p:nvSpPr>
        <p:spPr>
          <a:xfrm flipH="1">
            <a:off x="2183801" y="5983946"/>
            <a:ext cx="7702475" cy="344424"/>
          </a:xfrm>
          <a:prstGeom prst="rightArrow">
            <a:avLst>
              <a:gd name="adj1" fmla="val 74070"/>
              <a:gd name="adj2" fmla="val 50000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900" dirty="0">
                <a:solidFill>
                  <a:schemeClr val="bg1"/>
                </a:solidFill>
                <a:latin typeface="Arial Black" panose="020B0A04020102020204" pitchFamily="34" charset="0"/>
              </a:rPr>
              <a:t>response    </a:t>
            </a:r>
            <a:endParaRPr lang="en-US" sz="900" dirty="0">
              <a:solidFill>
                <a:schemeClr val="accent4">
                  <a:lumMod val="40000"/>
                  <a:lumOff val="60000"/>
                </a:schemeClr>
              </a:solidFill>
              <a:latin typeface="Arial Black" panose="020B0A040201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C9E266F-219E-494F-8581-F8AE17B582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5460" y="5877262"/>
            <a:ext cx="1387599" cy="66902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6514471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CE56F5-D0DD-495B-9340-CC67868B5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TranslationsManager.PopulateTranslations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78F2DB7-BCE1-4590-81F6-213973194E6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1613" y="1227439"/>
            <a:ext cx="11624185" cy="523220"/>
          </a:xfrm>
        </p:spPr>
        <p:txBody>
          <a:bodyPr/>
          <a:lstStyle/>
          <a:p>
            <a:r>
              <a:rPr lang="en-US" dirty="0"/>
              <a:t>Add translations for each of the secondary languages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6B698C-5FB3-46BD-BCB6-4A896BE5A8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964" y="2008652"/>
            <a:ext cx="5628684" cy="435926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7A268FE-F36B-4705-B4A2-B1A224B2D0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8721" y="2001520"/>
            <a:ext cx="5475427" cy="438912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96595031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AAB21-A74A-4AA3-9DC6-7F5A21D40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31C1B3-327D-4DB3-A0FC-8BD9CAECBA0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1613" y="1227439"/>
            <a:ext cx="11624185" cy="3447098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Overview of Multi-language PBIX Development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Designing Multi-language Reports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Adding Metadata Translations with TOM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Embedding Reports with Specific Locales</a:t>
            </a:r>
          </a:p>
          <a:p>
            <a:r>
              <a:rPr lang="en-US" dirty="0"/>
              <a:t>Designing Data Models to Support Content Translations</a:t>
            </a:r>
          </a:p>
          <a:p>
            <a:r>
              <a:rPr lang="en-US" dirty="0"/>
              <a:t>Setting the Language for Current User using RLS and </a:t>
            </a:r>
            <a:r>
              <a:rPr lang="en-US" dirty="0" err="1"/>
              <a:t>UserCulture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8059396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74DFE40-C2C8-4E59-95DD-14DCCD6FB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Loading Reports with Locale using a Query String Parameter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84DA414-70A9-49B6-9E13-83311AD8F7F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1613" y="1227439"/>
            <a:ext cx="11624185" cy="1862048"/>
          </a:xfrm>
        </p:spPr>
        <p:txBody>
          <a:bodyPr/>
          <a:lstStyle/>
          <a:p>
            <a:r>
              <a:rPr lang="en-US" dirty="0"/>
              <a:t>You can load report using specific locale </a:t>
            </a:r>
          </a:p>
          <a:p>
            <a:pPr lvl="1"/>
            <a:r>
              <a:rPr lang="en-US" dirty="0"/>
              <a:t>Add language query string parameter to report URL</a:t>
            </a:r>
          </a:p>
          <a:p>
            <a:pPr lvl="1"/>
            <a:r>
              <a:rPr lang="en-US" dirty="0"/>
              <a:t>Requires workspace in dedicated capacity</a:t>
            </a:r>
          </a:p>
          <a:p>
            <a:pPr lvl="1"/>
            <a:r>
              <a:rPr lang="en-US" dirty="0"/>
              <a:t>This technique 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will not</a:t>
            </a:r>
            <a:r>
              <a:rPr lang="en-US" dirty="0"/>
              <a:t> change result for </a:t>
            </a:r>
            <a:r>
              <a:rPr lang="en-US" dirty="0" err="1"/>
              <a:t>UserCulture</a:t>
            </a:r>
            <a:r>
              <a:rPr lang="en-US" dirty="0"/>
              <a:t> function in DAX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A9F892A-C5B1-4FF6-89E7-097C704315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5752"/>
          <a:stretch/>
        </p:blipFill>
        <p:spPr>
          <a:xfrm>
            <a:off x="1021977" y="3223198"/>
            <a:ext cx="10789920" cy="332320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78539112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FA35BE7-3022-4847-8119-B7AFCF38B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</a:t>
            </a:r>
            <a:r>
              <a:rPr lang="en-US" dirty="0" err="1"/>
              <a:t>localeSettings</a:t>
            </a:r>
            <a:r>
              <a:rPr lang="en-US" dirty="0"/>
              <a:t> in Embed Config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60724F4-1C9E-4287-919A-29E62CCAB87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1613" y="1227439"/>
            <a:ext cx="11624185" cy="1446550"/>
          </a:xfrm>
        </p:spPr>
        <p:txBody>
          <a:bodyPr/>
          <a:lstStyle/>
          <a:p>
            <a:r>
              <a:rPr lang="en-US" dirty="0"/>
              <a:t>You can load report using specific locale by adding </a:t>
            </a:r>
            <a:r>
              <a:rPr lang="en-US" b="1" dirty="0" err="1"/>
              <a:t>localeSettings</a:t>
            </a:r>
            <a:r>
              <a:rPr lang="en-US" dirty="0"/>
              <a:t> in embed config</a:t>
            </a:r>
          </a:p>
          <a:p>
            <a:pPr lvl="1"/>
            <a:r>
              <a:rPr lang="en-US" dirty="0"/>
              <a:t>This technique 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will</a:t>
            </a:r>
            <a:r>
              <a:rPr lang="en-US" dirty="0"/>
              <a:t> change result for </a:t>
            </a:r>
            <a:r>
              <a:rPr lang="en-US" b="1" dirty="0" err="1"/>
              <a:t>UserCulture</a:t>
            </a:r>
            <a:r>
              <a:rPr lang="en-US" dirty="0"/>
              <a:t> function in DAX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9C6C85-2496-4E16-A890-6E51CF82B0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4572" y="2424241"/>
            <a:ext cx="6650686" cy="385822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85ED9E8-CCF1-4B7A-9C33-B7F7C3B5DD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0287" b="20873"/>
          <a:stretch/>
        </p:blipFill>
        <p:spPr>
          <a:xfrm>
            <a:off x="6411560" y="2747376"/>
            <a:ext cx="5099124" cy="149654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00252082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94629-95B0-4C06-8B91-1AFB145EB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Multi-language PBIX Development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476D27-81CE-48E5-877C-EF8DB3C4648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vert="horz" lIns="93260" tIns="46630" rIns="93260" bIns="46630" rtlCol="0" anchor="t">
            <a:normAutofit/>
          </a:bodyPr>
          <a:lstStyle/>
          <a:p>
            <a:r>
              <a:rPr lang="en-US" dirty="0">
                <a:ea typeface="+mn-lt"/>
                <a:cs typeface="+mn-lt"/>
              </a:rPr>
              <a:t>PBIX Localization only supported for data model</a:t>
            </a:r>
            <a:endParaRPr lang="en-US" dirty="0"/>
          </a:p>
          <a:p>
            <a:pPr lvl="1"/>
            <a:r>
              <a:rPr lang="en-US" dirty="0">
                <a:cs typeface="Calibri"/>
              </a:rPr>
              <a:t>Report designer has no knowledge of dataset localization support</a:t>
            </a:r>
          </a:p>
          <a:p>
            <a:pPr lvl="1"/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r>
              <a:rPr lang="en-US" dirty="0"/>
              <a:t>Metadata translations supported for table names and field name</a:t>
            </a:r>
            <a:endParaRPr lang="en-US" dirty="0">
              <a:cs typeface="Calibri"/>
            </a:endParaRPr>
          </a:p>
          <a:p>
            <a:pPr lvl="1"/>
            <a:r>
              <a:rPr lang="en-US" dirty="0"/>
              <a:t>Metadata translations support localizing table names and field names</a:t>
            </a:r>
          </a:p>
          <a:p>
            <a:pPr lvl="1"/>
            <a:r>
              <a:rPr lang="en-US" dirty="0"/>
              <a:t>Metadata translations not used to localize content (e.g. Product name or Country names)</a:t>
            </a:r>
          </a:p>
          <a:p>
            <a:r>
              <a:rPr lang="en-US" dirty="0"/>
              <a:t>Content translations added using specific data model design strategy</a:t>
            </a:r>
          </a:p>
          <a:p>
            <a:pPr lvl="1"/>
            <a:r>
              <a:rPr lang="en-US" dirty="0"/>
              <a:t>Best practices currently based on replicated rows pattern</a:t>
            </a:r>
          </a:p>
          <a:p>
            <a:pPr lvl="1"/>
            <a:endParaRPr lang="en-US" dirty="0">
              <a:cs typeface="Calibri"/>
            </a:endParaRPr>
          </a:p>
          <a:p>
            <a:pPr lvl="1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9803D38-9FD0-477A-9AC0-EA04E01600FF}"/>
              </a:ext>
            </a:extLst>
          </p:cNvPr>
          <p:cNvSpPr/>
          <p:nvPr/>
        </p:nvSpPr>
        <p:spPr>
          <a:xfrm>
            <a:off x="1356787" y="2080916"/>
            <a:ext cx="5586566" cy="1553994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40" dirty="0"/>
              <a:t>PBIX File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27003AB-B689-4DBD-90B8-FE154ED8B7F5}"/>
              </a:ext>
            </a:extLst>
          </p:cNvPr>
          <p:cNvSpPr/>
          <p:nvPr/>
        </p:nvSpPr>
        <p:spPr>
          <a:xfrm>
            <a:off x="1632191" y="2552712"/>
            <a:ext cx="2435634" cy="847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36" dirty="0"/>
              <a:t>Report Layout</a:t>
            </a:r>
          </a:p>
          <a:p>
            <a:pPr algn="ctr"/>
            <a:r>
              <a:rPr lang="en-US" sz="1224" i="1" dirty="0"/>
              <a:t>no knowledge of translations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D5C4990-8F2B-453A-B086-EA519056A0D7}"/>
              </a:ext>
            </a:extLst>
          </p:cNvPr>
          <p:cNvSpPr/>
          <p:nvPr/>
        </p:nvSpPr>
        <p:spPr>
          <a:xfrm>
            <a:off x="4298717" y="2578909"/>
            <a:ext cx="2435634" cy="847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36" dirty="0"/>
              <a:t>Dataset Definition</a:t>
            </a:r>
          </a:p>
          <a:p>
            <a:pPr algn="ctr"/>
            <a:r>
              <a:rPr lang="en-US" sz="1224" i="1" dirty="0"/>
              <a:t>supports translations</a:t>
            </a:r>
            <a:endParaRPr lang="en-US" sz="1632" i="1" dirty="0"/>
          </a:p>
        </p:txBody>
      </p:sp>
    </p:spTree>
    <p:extLst>
      <p:ext uri="{BB962C8B-B14F-4D97-AF65-F5344CB8AC3E}">
        <p14:creationId xmlns:p14="http://schemas.microsoft.com/office/powerpoint/2010/main" val="381144614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AAB21-A74A-4AA3-9DC6-7F5A21D40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31C1B3-327D-4DB3-A0FC-8BD9CAECBA0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1613" y="1227439"/>
            <a:ext cx="11624185" cy="3447098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Overview of Multi-language PBIX Development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Designing Multi-language Reports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Adding Metadata Translations with TOM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Embedding Reports with Specific Locales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Designing Data Models to Support Content Translations</a:t>
            </a:r>
          </a:p>
          <a:p>
            <a:r>
              <a:rPr lang="en-US" dirty="0"/>
              <a:t>Setting the Language for Current User using RLS and </a:t>
            </a:r>
            <a:r>
              <a:rPr lang="en-US" dirty="0" err="1"/>
              <a:t>UserCulture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2967196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DCC52D-5407-4A80-89AD-809EAB1D90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1613" y="1227439"/>
            <a:ext cx="11624185" cy="2970044"/>
          </a:xfrm>
        </p:spPr>
        <p:txBody>
          <a:bodyPr/>
          <a:lstStyle/>
          <a:p>
            <a:r>
              <a:rPr lang="en-US" dirty="0"/>
              <a:t>Power BI does not currently support dynamic column evaluation</a:t>
            </a:r>
          </a:p>
          <a:p>
            <a:pPr lvl="1"/>
            <a:r>
              <a:rPr lang="en-US" dirty="0"/>
              <a:t>When this support is added, it will drastically change the strategy</a:t>
            </a:r>
          </a:p>
          <a:p>
            <a:pPr lvl="1"/>
            <a:r>
              <a:rPr lang="en-US" dirty="0"/>
              <a:t>Until then, row replication is best way to localize content in addition to metadata</a:t>
            </a:r>
          </a:p>
          <a:p>
            <a:r>
              <a:rPr lang="en-US" dirty="0"/>
              <a:t>Row replication strategy involves adding separate rows for each language</a:t>
            </a:r>
          </a:p>
          <a:p>
            <a:pPr lvl="1"/>
            <a:r>
              <a:rPr lang="en-US" dirty="0"/>
              <a:t>Strategy implemented on dimension tables with text values requiring localization</a:t>
            </a:r>
          </a:p>
          <a:p>
            <a:pPr lvl="1"/>
            <a:r>
              <a:rPr lang="en-US" dirty="0"/>
              <a:t>Row filtering used to exclusively filter rows to one specific language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BA8B994-C101-470F-A950-E888EE9231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 Localization Through Row Replication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8FD2677-DBE6-4D1E-9228-342FC8490C6A}"/>
              </a:ext>
            </a:extLst>
          </p:cNvPr>
          <p:cNvGrpSpPr/>
          <p:nvPr/>
        </p:nvGrpSpPr>
        <p:grpSpPr>
          <a:xfrm>
            <a:off x="1310640" y="4389120"/>
            <a:ext cx="4998720" cy="1656080"/>
            <a:chOff x="1290320" y="4318000"/>
            <a:chExt cx="4998720" cy="165608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79B3D43-8F01-4B26-BE07-9504366ED60D}"/>
                </a:ext>
              </a:extLst>
            </p:cNvPr>
            <p:cNvSpPr/>
            <p:nvPr/>
          </p:nvSpPr>
          <p:spPr>
            <a:xfrm>
              <a:off x="1290320" y="4318000"/>
              <a:ext cx="4998720" cy="16560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14019EB-3468-4F96-9C91-6D578339EA9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02108" y="4763134"/>
              <a:ext cx="1495425" cy="790575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9EF6E11-1C37-4CA1-BBC8-919AE0B6C3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28747" y="4424583"/>
              <a:ext cx="2409825" cy="1447800"/>
            </a:xfrm>
            <a:prstGeom prst="rect">
              <a:avLst/>
            </a:prstGeom>
          </p:spPr>
        </p:pic>
        <p:sp>
          <p:nvSpPr>
            <p:cNvPr id="7" name="Arrow: Right 6">
              <a:extLst>
                <a:ext uri="{FF2B5EF4-FFF2-40B4-BE49-F238E27FC236}">
                  <a16:creationId xmlns:a16="http://schemas.microsoft.com/office/drawing/2014/main" id="{8D01A1E4-5C71-4F01-A1E2-882380407A0C}"/>
                </a:ext>
              </a:extLst>
            </p:cNvPr>
            <p:cNvSpPr/>
            <p:nvPr/>
          </p:nvSpPr>
          <p:spPr>
            <a:xfrm>
              <a:off x="2961861" y="4916999"/>
              <a:ext cx="785191" cy="46713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03073128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E94C8-6EB6-4811-BF77-2470A23C4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Model Implementation of Row Replication Strategy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574088-597C-41FB-B7AB-87FA8B61F5A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1613" y="1227439"/>
            <a:ext cx="11624185" cy="1985159"/>
          </a:xfrm>
        </p:spPr>
        <p:txBody>
          <a:bodyPr/>
          <a:lstStyle/>
          <a:p>
            <a:r>
              <a:rPr lang="en-US" dirty="0"/>
              <a:t>Row replication requires configuring many-to-many relationships</a:t>
            </a:r>
          </a:p>
          <a:p>
            <a:pPr lvl="1"/>
            <a:r>
              <a:rPr lang="en-US" dirty="0"/>
              <a:t>Many-to-many relationships can have significant impact on performance and scale</a:t>
            </a:r>
          </a:p>
          <a:p>
            <a:pPr lvl="1"/>
            <a:r>
              <a:rPr lang="en-US" dirty="0"/>
              <a:t>Row replication used for </a:t>
            </a:r>
            <a:r>
              <a:rPr lang="en-US" b="1" dirty="0"/>
              <a:t>Products</a:t>
            </a:r>
            <a:r>
              <a:rPr lang="en-US" dirty="0"/>
              <a:t> table</a:t>
            </a:r>
          </a:p>
          <a:p>
            <a:pPr lvl="1"/>
            <a:r>
              <a:rPr lang="en-US" b="1" dirty="0"/>
              <a:t>Customers</a:t>
            </a:r>
            <a:r>
              <a:rPr lang="en-US" dirty="0"/>
              <a:t> table too big for row replication</a:t>
            </a:r>
          </a:p>
          <a:p>
            <a:pPr lvl="1"/>
            <a:r>
              <a:rPr lang="en-US" dirty="0"/>
              <a:t>Country names factored into </a:t>
            </a:r>
            <a:r>
              <a:rPr lang="en-US" b="1" dirty="0"/>
              <a:t>Countries</a:t>
            </a:r>
            <a:r>
              <a:rPr lang="en-US" dirty="0"/>
              <a:t> table to localize country named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5F3F77-C5BF-472A-A16A-06077F0C41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4595" y="3301381"/>
            <a:ext cx="7262632" cy="340141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24326449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AAB21-A74A-4AA3-9DC6-7F5A21D40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31C1B3-327D-4DB3-A0FC-8BD9CAECBA0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1613" y="1227439"/>
            <a:ext cx="11624185" cy="3447098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Overview of Multi-language PBIX Development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Designing Multi-language Reports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Adding Metadata Translations with TOM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Embedding Reports with Specific Locales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Designing Data Models to Support Content Translations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Setting the Language for Current User using RLS and </a:t>
            </a:r>
            <a:r>
              <a:rPr lang="en-US" dirty="0" err="1"/>
              <a:t>UserCulture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8481615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6A8DD3-4732-43FC-BA15-6B09B2720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Loading Report with Replicated Row Strategy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8642F8-534A-418F-94DF-9BF7884C317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1613" y="1227439"/>
            <a:ext cx="11624185" cy="1415772"/>
          </a:xfrm>
        </p:spPr>
        <p:txBody>
          <a:bodyPr/>
          <a:lstStyle/>
          <a:p>
            <a:r>
              <a:rPr lang="en-US" dirty="0"/>
              <a:t>App-Owns-Data developer can load report using Row-level Security roles</a:t>
            </a:r>
          </a:p>
          <a:p>
            <a:pPr lvl="1"/>
            <a:r>
              <a:rPr lang="en-US" dirty="0"/>
              <a:t>Create RLS role named </a:t>
            </a:r>
            <a:r>
              <a:rPr lang="en-US" b="1" dirty="0" err="1"/>
              <a:t>LocaizedUser</a:t>
            </a:r>
            <a:endParaRPr lang="en-US" b="1" dirty="0"/>
          </a:p>
          <a:p>
            <a:pPr lvl="1"/>
            <a:r>
              <a:rPr lang="en-US" dirty="0"/>
              <a:t>Create RLS filter expression to filter translated rows using </a:t>
            </a:r>
            <a:r>
              <a:rPr lang="en-US" b="1" dirty="0" err="1"/>
              <a:t>UserCulture</a:t>
            </a:r>
            <a:endParaRPr lang="en-US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152D4F-7DCE-4576-BE15-699734117F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446" y="2745059"/>
            <a:ext cx="5777865" cy="181737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AA32C8C-7589-4B00-9FFD-2929A28EA1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0440" y="4729379"/>
            <a:ext cx="5686425" cy="186880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51857080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8965FF-66F1-4453-8763-68A31E0B8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Generating the Embed Token with </a:t>
            </a:r>
            <a:r>
              <a:rPr lang="en-US" dirty="0" err="1"/>
              <a:t>LocalizedUser</a:t>
            </a:r>
            <a:r>
              <a:rPr lang="en-US" dirty="0"/>
              <a:t> Role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D9A236C-2656-4DFA-8E16-85B5021EED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225" y="1264035"/>
            <a:ext cx="10780305" cy="533554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11451362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AAB21-A74A-4AA3-9DC6-7F5A21D40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31C1B3-327D-4DB3-A0FC-8BD9CAECBA0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1613" y="1227439"/>
            <a:ext cx="11624185" cy="3447098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Overview of Multi-language PBIX Development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Designing Multi-language Reports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Adding Metadata Translations with TOM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Embedding Reports with Specific Locales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Designing Data Models to Support Content Translations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Setting the Language for Current User using RLS and </a:t>
            </a:r>
            <a:r>
              <a:rPr lang="en-US" dirty="0" err="1"/>
              <a:t>UserCulture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2381538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AAB21-A74A-4AA3-9DC6-7F5A21D40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31C1B3-327D-4DB3-A0FC-8BD9CAECBA0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1613" y="1227439"/>
            <a:ext cx="11624185" cy="2862322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Overview of Multi-language PBIX Development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Programming Translations with TOM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Designing Workflows to Manage Translations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Multi-language Report Design with Translations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Embedding Reports with Specific Locales</a:t>
            </a:r>
          </a:p>
        </p:txBody>
      </p:sp>
    </p:spTree>
    <p:extLst>
      <p:ext uri="{BB962C8B-B14F-4D97-AF65-F5344CB8AC3E}">
        <p14:creationId xmlns:p14="http://schemas.microsoft.com/office/powerpoint/2010/main" val="2628130328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71F581-98FD-4756-82EE-736A18033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Workflow for Multi-language PBIX Development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C3E5D3-3EC0-4B3B-BDEC-B7A8742A83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Use Power BI Desktop to prepare PBIX to support translations</a:t>
            </a:r>
          </a:p>
          <a:p>
            <a:pPr lvl="1"/>
            <a:r>
              <a:rPr lang="en-US" dirty="0"/>
              <a:t>Design data model with tables, columns, measure and hierarchies</a:t>
            </a:r>
          </a:p>
          <a:p>
            <a:pPr lvl="1"/>
            <a:r>
              <a:rPr lang="en-US" dirty="0"/>
              <a:t>Create </a:t>
            </a:r>
            <a:r>
              <a:rPr lang="en-US" b="1" dirty="0"/>
              <a:t>Localized Labels</a:t>
            </a:r>
            <a:r>
              <a:rPr lang="en-US" dirty="0"/>
              <a:t> table with measures with localizable names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Add metadata translations to PBIX </a:t>
            </a:r>
          </a:p>
          <a:p>
            <a:pPr lvl="1"/>
            <a:r>
              <a:rPr lang="en-US" dirty="0"/>
              <a:t>Add metadata translations to PBIX project using External Tool support</a:t>
            </a:r>
          </a:p>
          <a:p>
            <a:pPr lvl="1"/>
            <a:r>
              <a:rPr lang="en-US" dirty="0"/>
              <a:t>Requires using Tabular Editor or programming Tabular Object Model (TOM)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Design and implement content translation strategy</a:t>
            </a:r>
          </a:p>
          <a:p>
            <a:pPr lvl="1"/>
            <a:r>
              <a:rPr lang="en-US" dirty="0"/>
              <a:t>Content translation design based replicated rows pattern</a:t>
            </a:r>
          </a:p>
          <a:p>
            <a:pPr lvl="1"/>
            <a:r>
              <a:rPr lang="en-US" dirty="0"/>
              <a:t>Can be implemented using Power Query and translation lookup tables</a:t>
            </a:r>
          </a:p>
        </p:txBody>
      </p:sp>
    </p:spTree>
    <p:extLst>
      <p:ext uri="{BB962C8B-B14F-4D97-AF65-F5344CB8AC3E}">
        <p14:creationId xmlns:p14="http://schemas.microsoft.com/office/powerpoint/2010/main" val="187420241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7B95D1-4753-4162-8E2C-15112D9E5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European Product Sales Demo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71A826E-2DE1-4AF9-8B19-9560128263C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1613" y="1227439"/>
            <a:ext cx="11624185" cy="2769989"/>
          </a:xfrm>
        </p:spPr>
        <p:txBody>
          <a:bodyPr/>
          <a:lstStyle/>
          <a:p>
            <a:r>
              <a:rPr lang="en-US" dirty="0"/>
              <a:t>Live demo at </a:t>
            </a:r>
            <a:r>
              <a:rPr lang="en-US" dirty="0">
                <a:hlinkClick r:id="rId2"/>
              </a:rPr>
              <a:t>https://multilanguagereportdemo.azurewebsites.net/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English</a:t>
            </a:r>
          </a:p>
          <a:p>
            <a:pPr lvl="1"/>
            <a:r>
              <a:rPr lang="en-US" dirty="0"/>
              <a:t>Spanish</a:t>
            </a:r>
          </a:p>
          <a:p>
            <a:pPr lvl="1"/>
            <a:r>
              <a:rPr lang="en-US" dirty="0"/>
              <a:t>French</a:t>
            </a:r>
          </a:p>
          <a:p>
            <a:pPr lvl="1"/>
            <a:r>
              <a:rPr lang="en-US" dirty="0"/>
              <a:t>German</a:t>
            </a:r>
          </a:p>
          <a:p>
            <a:pPr lvl="1"/>
            <a:r>
              <a:rPr lang="en-US" dirty="0"/>
              <a:t>Dutch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7D1CAEF-56D7-4C79-A457-78463A489F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35"/>
          <a:stretch/>
        </p:blipFill>
        <p:spPr>
          <a:xfrm>
            <a:off x="2904302" y="1903088"/>
            <a:ext cx="8419052" cy="470577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8C07C57-A9F2-4739-9DCA-2B4A20B019B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9" t="997"/>
          <a:stretch/>
        </p:blipFill>
        <p:spPr>
          <a:xfrm>
            <a:off x="2912676" y="1903088"/>
            <a:ext cx="8412781" cy="469925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3AF5D8-4201-4DA4-B310-FFA1863CB4C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75" t="821"/>
          <a:stretch/>
        </p:blipFill>
        <p:spPr>
          <a:xfrm>
            <a:off x="2907451" y="1908313"/>
            <a:ext cx="8417400" cy="47135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A7AC330-7168-4FEC-A0C1-6BFA7A6E2C9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87" t="762" r="-1"/>
          <a:stretch/>
        </p:blipFill>
        <p:spPr>
          <a:xfrm>
            <a:off x="2902226" y="1913536"/>
            <a:ext cx="8418340" cy="471636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ADE35BC-681B-46F6-B638-DD929FE6FD8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735" t="900" b="1"/>
          <a:stretch/>
        </p:blipFill>
        <p:spPr>
          <a:xfrm>
            <a:off x="2917901" y="1908313"/>
            <a:ext cx="8410744" cy="474548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4660497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41FD8AC-82A4-4820-BBB2-77BF7F949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GitHub Repository for Multilanguage-Reports Sample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6BCA77F-B748-4A77-A9F1-9093A282661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1613" y="1227439"/>
            <a:ext cx="11624185" cy="144655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All sample code for this developer samples available for download</a:t>
            </a:r>
          </a:p>
          <a:p>
            <a:pPr marL="341313" lvl="1" indent="0">
              <a:buNone/>
            </a:pPr>
            <a:r>
              <a:rPr lang="en-US" dirty="0">
                <a:hlinkClick r:id="rId2"/>
              </a:rPr>
              <a:t>https://github.com/PowerBiDevCamp/Multilanguage-Reports</a:t>
            </a:r>
            <a:r>
              <a:rPr lang="en-US" dirty="0"/>
              <a:t>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08256F6-D1C5-4A83-AD07-163620F190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156" y="2311186"/>
            <a:ext cx="8758971" cy="4509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123612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AAB21-A74A-4AA3-9DC6-7F5A21D40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31C1B3-327D-4DB3-A0FC-8BD9CAECBA0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1613" y="1227439"/>
            <a:ext cx="11624185" cy="3447098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Overview of Multi-language PBIX Development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Designing Multi-language Reports</a:t>
            </a:r>
          </a:p>
          <a:p>
            <a:r>
              <a:rPr lang="en-US" dirty="0"/>
              <a:t>Adding Metadata Translations with TOM</a:t>
            </a:r>
          </a:p>
          <a:p>
            <a:r>
              <a:rPr lang="en-US" dirty="0"/>
              <a:t>Embedding Reports with Specific Locales</a:t>
            </a:r>
          </a:p>
          <a:p>
            <a:r>
              <a:rPr lang="en-US" dirty="0"/>
              <a:t>Designing Data Models to Support Content Translations</a:t>
            </a:r>
          </a:p>
          <a:p>
            <a:r>
              <a:rPr lang="en-US" dirty="0"/>
              <a:t>Setting the Language for Current User using RLS and </a:t>
            </a:r>
            <a:r>
              <a:rPr lang="en-US" dirty="0" err="1"/>
              <a:t>UserCulture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2499813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94629-95B0-4C06-8B91-1AFB145EB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Preparing a PBIX Project for Translations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476D27-81CE-48E5-877C-EF8DB3C4648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1613" y="1227439"/>
            <a:ext cx="11624185" cy="4078039"/>
          </a:xfrm>
        </p:spPr>
        <p:txBody>
          <a:bodyPr/>
          <a:lstStyle/>
          <a:p>
            <a:r>
              <a:rPr lang="en-US" dirty="0"/>
              <a:t>Plan localization from the start </a:t>
            </a:r>
          </a:p>
          <a:p>
            <a:pPr lvl="1"/>
            <a:r>
              <a:rPr lang="en-US" dirty="0"/>
              <a:t>Much harder to work with pre-existing PBIX created without localization in mind</a:t>
            </a:r>
          </a:p>
          <a:p>
            <a:r>
              <a:rPr lang="en-US" dirty="0"/>
              <a:t>Plan for content growth</a:t>
            </a:r>
          </a:p>
          <a:p>
            <a:pPr lvl="1"/>
            <a:r>
              <a:rPr lang="en-US" dirty="0"/>
              <a:t>Some languages have content wider than English </a:t>
            </a:r>
          </a:p>
          <a:p>
            <a:pPr lvl="1"/>
            <a:r>
              <a:rPr lang="en-US" dirty="0"/>
              <a:t>Include padding for translated content</a:t>
            </a:r>
          </a:p>
          <a:p>
            <a:r>
              <a:rPr lang="en-US" dirty="0"/>
              <a:t>Avoid report design techniques that do not support localization</a:t>
            </a:r>
          </a:p>
          <a:p>
            <a:pPr lvl="1"/>
            <a:r>
              <a:rPr lang="en-US" dirty="0"/>
              <a:t>Don’t add literal text in visuals such a textboxes or button</a:t>
            </a:r>
          </a:p>
          <a:p>
            <a:pPr lvl="1"/>
            <a:r>
              <a:rPr lang="en-US" dirty="0"/>
              <a:t>Don’t display page tabs  - their content cannot be localized</a:t>
            </a:r>
          </a:p>
        </p:txBody>
      </p:sp>
    </p:spTree>
    <p:extLst>
      <p:ext uri="{BB962C8B-B14F-4D97-AF65-F5344CB8AC3E}">
        <p14:creationId xmlns:p14="http://schemas.microsoft.com/office/powerpoint/2010/main" val="325730046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73DB4F-FC50-4381-82A4-1C3B46395D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Localized Labels Table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80767D-BE6C-486A-9469-9F7158ABB7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1613" y="1227439"/>
            <a:ext cx="11624185" cy="1661993"/>
          </a:xfrm>
        </p:spPr>
        <p:txBody>
          <a:bodyPr/>
          <a:lstStyle/>
          <a:p>
            <a:r>
              <a:rPr lang="en-US" dirty="0"/>
              <a:t>Create a new table in data model named </a:t>
            </a:r>
            <a:r>
              <a:rPr lang="en-US" b="1" dirty="0"/>
              <a:t>Localized Labels</a:t>
            </a:r>
          </a:p>
          <a:p>
            <a:r>
              <a:rPr lang="en-US" dirty="0"/>
              <a:t>Add a measure for any string content that needs to be localized</a:t>
            </a:r>
          </a:p>
          <a:p>
            <a:r>
              <a:rPr lang="en-US" dirty="0"/>
              <a:t>Set measure expressions to 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A34BE1-CEB4-47B3-8886-636FA91C86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1408"/>
          <a:stretch/>
        </p:blipFill>
        <p:spPr>
          <a:xfrm>
            <a:off x="6065483" y="2424915"/>
            <a:ext cx="3984549" cy="432449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66C8D31-0830-45AD-8B5B-D928C385EF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6896" b="81234"/>
          <a:stretch/>
        </p:blipFill>
        <p:spPr>
          <a:xfrm>
            <a:off x="1057501" y="3060662"/>
            <a:ext cx="4388858" cy="44728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21232286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Power BI">
  <a:themeElements>
    <a:clrScheme name="Power BI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008000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 BI" id="{F3AF7C77-F040-40A8-ACDA-3D46B48B0158}" vid="{D789D3D4-048E-47E1-9F6C-10AE104C7F1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937CBA2829AB54C847AA138BDB6DD62" ma:contentTypeVersion="6" ma:contentTypeDescription="Create a new document." ma:contentTypeScope="" ma:versionID="0f7e39fa3406a6f330081ac46f53a9d2">
  <xsd:schema xmlns:xsd="http://www.w3.org/2001/XMLSchema" xmlns:xs="http://www.w3.org/2001/XMLSchema" xmlns:p="http://schemas.microsoft.com/office/2006/metadata/properties" xmlns:ns2="ef38329b-e139-4eb4-9d7a-1b84c79a6610" targetNamespace="http://schemas.microsoft.com/office/2006/metadata/properties" ma:root="true" ma:fieldsID="c5e10262f8d934c139771ac03f38712c" ns2:_="">
    <xsd:import namespace="ef38329b-e139-4eb4-9d7a-1b84c79a661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f38329b-e139-4eb4-9d7a-1b84c79a661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990F116-B58F-4255-B05B-DA3808E0E5C6}">
  <ds:schemaRefs>
    <ds:schemaRef ds:uri="http://schemas.openxmlformats.org/package/2006/metadata/core-properties"/>
    <ds:schemaRef ds:uri="http://schemas.microsoft.com/office/2006/metadata/properties"/>
    <ds:schemaRef ds:uri="ef38329b-e139-4eb4-9d7a-1b84c79a6610"/>
    <ds:schemaRef ds:uri="http://purl.org/dc/terms/"/>
    <ds:schemaRef ds:uri="http://purl.org/dc/dcmitype/"/>
    <ds:schemaRef ds:uri="http://schemas.microsoft.com/office/2006/documentManagement/types"/>
    <ds:schemaRef ds:uri="http://www.w3.org/XML/1998/namespace"/>
    <ds:schemaRef ds:uri="http://schemas.microsoft.com/office/infopath/2007/PartnerControls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4052A8C-2220-4E4B-95E2-C05C9863F10E}">
  <ds:schemaRefs>
    <ds:schemaRef ds:uri="ef38329b-e139-4eb4-9d7a-1b84c79a6610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Metadata/LabelInfo.xml><?xml version="1.0" encoding="utf-8"?>
<clbl:labelList xmlns:clbl="http://schemas.microsoft.com/office/2020/mipLabelMetadata">
  <clbl:label id="{074e257c-5848-4582-9a6f-34a182080e71}" enabled="1" method="Privileged" siteId="{72f988bf-86f1-41af-91ab-2d7cd011db47}" removed="0"/>
  <clbl:label id="{1a19d03a-48bc-4359-8038-5b5f6d5847c3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9175</TotalTime>
  <Words>1298</Words>
  <Application>Microsoft Office PowerPoint</Application>
  <PresentationFormat>Custom</PresentationFormat>
  <Paragraphs>236</Paragraphs>
  <Slides>37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8" baseType="lpstr">
      <vt:lpstr>Arial</vt:lpstr>
      <vt:lpstr>Arial Black</vt:lpstr>
      <vt:lpstr>Calibri</vt:lpstr>
      <vt:lpstr>Calibri Light</vt:lpstr>
      <vt:lpstr>Lato</vt:lpstr>
      <vt:lpstr>Lucida Console</vt:lpstr>
      <vt:lpstr>Segoe UI</vt:lpstr>
      <vt:lpstr>Segoe UI Light</vt:lpstr>
      <vt:lpstr>Segoe UI Semibold</vt:lpstr>
      <vt:lpstr>Wingdings</vt:lpstr>
      <vt:lpstr>Power BI</vt:lpstr>
      <vt:lpstr>PowerPoint Presentation</vt:lpstr>
      <vt:lpstr>Agenda</vt:lpstr>
      <vt:lpstr>Overview of Multi-language PBIX Development</vt:lpstr>
      <vt:lpstr>Workflow for Multi-language PBIX Development</vt:lpstr>
      <vt:lpstr>European Product Sales Demo</vt:lpstr>
      <vt:lpstr> GitHub Repository for Multilanguage-Reports Sample</vt:lpstr>
      <vt:lpstr>Agenda</vt:lpstr>
      <vt:lpstr>Preparing a PBIX Project for Translations</vt:lpstr>
      <vt:lpstr>Localized Labels Table</vt:lpstr>
      <vt:lpstr>Surfacing a Localized Label</vt:lpstr>
      <vt:lpstr>Configuring Localized Label Display Properties</vt:lpstr>
      <vt:lpstr>Developing a Custom Visual: LocalizedLabel</vt:lpstr>
      <vt:lpstr>Agenda</vt:lpstr>
      <vt:lpstr>Adding Dataset Translations</vt:lpstr>
      <vt:lpstr>Working with Tabular Editor</vt:lpstr>
      <vt:lpstr>Tabular Object Model (TOM)</vt:lpstr>
      <vt:lpstr>Adding Metadata Translations</vt:lpstr>
      <vt:lpstr>Adding Secondary Cultures</vt:lpstr>
      <vt:lpstr>Adding Translations using Tabular Editor</vt:lpstr>
      <vt:lpstr>Exporting/Importing Metadata Translations</vt:lpstr>
      <vt:lpstr>Translations Builder sample application</vt:lpstr>
      <vt:lpstr>TranslationsManager class</vt:lpstr>
      <vt:lpstr>TranslationsManager.PopulateDefaultCultureTranslations</vt:lpstr>
      <vt:lpstr>TranslatorService class</vt:lpstr>
      <vt:lpstr>TranslatorService.GetTranslations</vt:lpstr>
      <vt:lpstr>TranslationsManager.PopulateTranslations</vt:lpstr>
      <vt:lpstr>Agenda</vt:lpstr>
      <vt:lpstr>Loading Reports with Locale using a Query String Parameter</vt:lpstr>
      <vt:lpstr>Using localeSettings in Embed Config</vt:lpstr>
      <vt:lpstr>Agenda</vt:lpstr>
      <vt:lpstr>Content Localization Through Row Replication</vt:lpstr>
      <vt:lpstr>Data Model Implementation of Row Replication Strategy</vt:lpstr>
      <vt:lpstr>Agenda</vt:lpstr>
      <vt:lpstr>Loading Report with Replicated Row Strategy</vt:lpstr>
      <vt:lpstr>Generating the Embed Token with LocalizedUser Role</vt:lpstr>
      <vt:lpstr>Summary</vt:lpstr>
      <vt:lpstr>Summary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&lt;Speech title here&gt;</dc:subject>
  <dc:creator>Arvind Dutta</dc:creator>
  <cp:keywords/>
  <dc:description>Template: Ariel Butz; ZUM Communications
Formatting: 
Audience Type:</dc:description>
  <cp:lastModifiedBy>Ted Pattison</cp:lastModifiedBy>
  <cp:revision>278</cp:revision>
  <cp:lastPrinted>2019-05-02T20:11:39Z</cp:lastPrinted>
  <dcterms:created xsi:type="dcterms:W3CDTF">2018-09-21T01:16:59Z</dcterms:created>
  <dcterms:modified xsi:type="dcterms:W3CDTF">2021-05-21T22:04:01Z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0x0101000937CBA2829AB54C847AA138BDB6DD62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MSIP_Label_074e257c-5848-4582-9a6f-34a182080e71_Enabled">
    <vt:lpwstr>True</vt:lpwstr>
  </property>
  <property fmtid="{D5CDD505-2E9C-101B-9397-08002B2CF9AE}" pid="12" name="MSIP_Label_074e257c-5848-4582-9a6f-34a182080e71_SiteId">
    <vt:lpwstr>72f988bf-86f1-41af-91ab-2d7cd011db47</vt:lpwstr>
  </property>
  <property fmtid="{D5CDD505-2E9C-101B-9397-08002B2CF9AE}" pid="13" name="MSIP_Label_074e257c-5848-4582-9a6f-34a182080e71_Owner">
    <vt:lpwstr>ardutt@microsoft.com</vt:lpwstr>
  </property>
  <property fmtid="{D5CDD505-2E9C-101B-9397-08002B2CF9AE}" pid="14" name="MSIP_Label_074e257c-5848-4582-9a6f-34a182080e71_SetDate">
    <vt:lpwstr>2018-11-05T15:21:43.0442766Z</vt:lpwstr>
  </property>
  <property fmtid="{D5CDD505-2E9C-101B-9397-08002B2CF9AE}" pid="15" name="MSIP_Label_074e257c-5848-4582-9a6f-34a182080e71_Name">
    <vt:lpwstr>Confidential</vt:lpwstr>
  </property>
  <property fmtid="{D5CDD505-2E9C-101B-9397-08002B2CF9AE}" pid="16" name="MSIP_Label_074e257c-5848-4582-9a6f-34a182080e71_Application">
    <vt:lpwstr>Microsoft Azure Information Protection</vt:lpwstr>
  </property>
  <property fmtid="{D5CDD505-2E9C-101B-9397-08002B2CF9AE}" pid="17" name="MSIP_Label_074e257c-5848-4582-9a6f-34a182080e71_Extended_MSFT_Method">
    <vt:lpwstr>Manual</vt:lpwstr>
  </property>
  <property fmtid="{D5CDD505-2E9C-101B-9397-08002B2CF9AE}" pid="18" name="MSIP_Label_1a19d03a-48bc-4359-8038-5b5f6d5847c3_Enabled">
    <vt:lpwstr>True</vt:lpwstr>
  </property>
  <property fmtid="{D5CDD505-2E9C-101B-9397-08002B2CF9AE}" pid="19" name="MSIP_Label_1a19d03a-48bc-4359-8038-5b5f6d5847c3_SiteId">
    <vt:lpwstr>72f988bf-86f1-41af-91ab-2d7cd011db47</vt:lpwstr>
  </property>
  <property fmtid="{D5CDD505-2E9C-101B-9397-08002B2CF9AE}" pid="20" name="MSIP_Label_1a19d03a-48bc-4359-8038-5b5f6d5847c3_SetDate">
    <vt:lpwstr>2018-11-05T15:21:43.0442766Z</vt:lpwstr>
  </property>
  <property fmtid="{D5CDD505-2E9C-101B-9397-08002B2CF9AE}" pid="21" name="MSIP_Label_1a19d03a-48bc-4359-8038-5b5f6d5847c3_Name">
    <vt:lpwstr>Any User (No Protection)</vt:lpwstr>
  </property>
  <property fmtid="{D5CDD505-2E9C-101B-9397-08002B2CF9AE}" pid="22" name="MSIP_Label_1a19d03a-48bc-4359-8038-5b5f6d5847c3_Extended_MSFT_Method">
    <vt:lpwstr>Manual</vt:lpwstr>
  </property>
  <property fmtid="{D5CDD505-2E9C-101B-9397-08002B2CF9AE}" pid="23" name="Sensitivity">
    <vt:lpwstr>Confidential Any User (No Protection)</vt:lpwstr>
  </property>
  <property fmtid="{D5CDD505-2E9C-101B-9397-08002B2CF9AE}" pid="24" name="AuthorIds_UIVersion_47104">
    <vt:lpwstr>18</vt:lpwstr>
  </property>
</Properties>
</file>